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040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4B9AAFA-728A-4E4B-BFD7-66C3B6B7BADB}">
  <a:tblStyle styleId="{D4B9AAFA-728A-4E4B-BFD7-66C3B6B7BAD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040" orient="horz"/>
        <p:guide pos="381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Launched 2500 billboards nationwide</a:t>
            </a:r>
            <a:endParaRPr/>
          </a:p>
          <a:p>
            <a:pPr indent="-32004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Successfully organized two, YOU ARE ENOUGH, 5Ks</a:t>
            </a:r>
            <a:endParaRPr/>
          </a:p>
          <a:p>
            <a:pPr indent="-32004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Received $100,000 in donations</a:t>
            </a:r>
            <a:endParaRPr/>
          </a:p>
          <a:p>
            <a:pPr indent="-32004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Awarded a $50,000 grant  from the LA County Department of Mental Health annual Take Action LA campaign.</a:t>
            </a:r>
            <a:endParaRPr/>
          </a:p>
          <a:p>
            <a:pPr indent="-32004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Teamed up with major sponsors including Skechers, </a:t>
            </a:r>
            <a:r>
              <a:rPr lang="en-US" sz="1200"/>
              <a:t>Kinecta Credit Union, Murad, Jersey Mike’s Subs, and Raising Cane’s.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>
            <p:ph idx="2" type="pic"/>
          </p:nvPr>
        </p:nvSpPr>
        <p:spPr>
          <a:xfrm>
            <a:off x="6800090" y="0"/>
            <a:ext cx="5277310" cy="68836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6" name="Google Shape;76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"/>
          <p:cNvSpPr/>
          <p:nvPr>
            <p:ph idx="2" type="chart"/>
          </p:nvPr>
        </p:nvSpPr>
        <p:spPr>
          <a:xfrm>
            <a:off x="7296149" y="1876424"/>
            <a:ext cx="3381375" cy="25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>
            <p:ph idx="2" type="pic"/>
          </p:nvPr>
        </p:nvSpPr>
        <p:spPr>
          <a:xfrm>
            <a:off x="1284199" y="1449889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31" name="Google Shape;31;p5"/>
          <p:cNvSpPr/>
          <p:nvPr>
            <p:ph idx="3" type="pic"/>
          </p:nvPr>
        </p:nvSpPr>
        <p:spPr>
          <a:xfrm>
            <a:off x="4020607" y="1449888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32" name="Google Shape;32;p5"/>
          <p:cNvSpPr/>
          <p:nvPr>
            <p:ph idx="4" type="pic"/>
          </p:nvPr>
        </p:nvSpPr>
        <p:spPr>
          <a:xfrm>
            <a:off x="6719798" y="1449888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33" name="Google Shape;33;p5"/>
          <p:cNvSpPr/>
          <p:nvPr>
            <p:ph idx="5" type="pic"/>
          </p:nvPr>
        </p:nvSpPr>
        <p:spPr>
          <a:xfrm>
            <a:off x="9466839" y="1449888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Relationship Id="rId4" Type="http://schemas.openxmlformats.org/officeDocument/2006/relationships/image" Target="../media/image2.jpg"/><Relationship Id="rId5" Type="http://schemas.openxmlformats.org/officeDocument/2006/relationships/image" Target="../media/image7.jpg"/><Relationship Id="rId6" Type="http://schemas.openxmlformats.org/officeDocument/2006/relationships/image" Target="../media/image9.png"/><Relationship Id="rId7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jpg"/><Relationship Id="rId4" Type="http://schemas.openxmlformats.org/officeDocument/2006/relationships/image" Target="../media/image11.jpg"/><Relationship Id="rId5" Type="http://schemas.openxmlformats.org/officeDocument/2006/relationships/image" Target="../media/image43.jpg"/><Relationship Id="rId6" Type="http://schemas.openxmlformats.org/officeDocument/2006/relationships/image" Target="../media/image4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Relationship Id="rId4" Type="http://schemas.openxmlformats.org/officeDocument/2006/relationships/image" Target="../media/image20.jpg"/><Relationship Id="rId5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Relationship Id="rId5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27.jpg"/><Relationship Id="rId5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55.png"/><Relationship Id="rId5" Type="http://schemas.openxmlformats.org/officeDocument/2006/relationships/image" Target="../media/image23.png"/><Relationship Id="rId6" Type="http://schemas.openxmlformats.org/officeDocument/2006/relationships/image" Target="../media/image50.png"/><Relationship Id="rId7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54.png"/><Relationship Id="rId7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Relationship Id="rId6" Type="http://schemas.openxmlformats.org/officeDocument/2006/relationships/image" Target="../media/image47.png"/><Relationship Id="rId7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Relationship Id="rId5" Type="http://schemas.openxmlformats.org/officeDocument/2006/relationships/image" Target="../media/image56.png"/><Relationship Id="rId6" Type="http://schemas.openxmlformats.org/officeDocument/2006/relationships/image" Target="../media/image49.png"/><Relationship Id="rId7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30980"/>
          </a:schemeClr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running on a street&#10;&#10;Description automatically generated" id="104" name="Google Shape;104;p16"/>
          <p:cNvPicPr preferRelativeResize="0"/>
          <p:nvPr/>
        </p:nvPicPr>
        <p:blipFill rotWithShape="1">
          <a:blip r:embed="rId3">
            <a:alphaModFix/>
          </a:blip>
          <a:srcRect b="8601" l="0" r="0" t="7341"/>
          <a:stretch/>
        </p:blipFill>
        <p:spPr>
          <a:xfrm>
            <a:off x="0" y="-1"/>
            <a:ext cx="12192000" cy="688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/>
          <p:nvPr/>
        </p:nvSpPr>
        <p:spPr>
          <a:xfrm>
            <a:off x="0" y="-1"/>
            <a:ext cx="12192000" cy="6883686"/>
          </a:xfrm>
          <a:prstGeom prst="rect">
            <a:avLst/>
          </a:prstGeom>
          <a:solidFill>
            <a:srgbClr val="0432FF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647520" y="0"/>
            <a:ext cx="6918022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TAKING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ARE ENOUGH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TO THE NEXT LEVEL</a:t>
            </a:r>
            <a:endParaRPr b="0" i="0" sz="4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994844" y="5443451"/>
            <a:ext cx="4548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Prepared by Giving Purpose Organization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February 2026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EIN - 85-3745752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8" name="Google Shape;108;p16"/>
          <p:cNvCxnSpPr/>
          <p:nvPr/>
        </p:nvCxnSpPr>
        <p:spPr>
          <a:xfrm>
            <a:off x="994844" y="4735481"/>
            <a:ext cx="5364392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/>
        </p:nvSpPr>
        <p:spPr>
          <a:xfrm>
            <a:off x="858449" y="770746"/>
            <a:ext cx="715850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HELP US EVOLVE</a:t>
            </a: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1040140" y="1971684"/>
            <a:ext cx="4837295" cy="975490"/>
          </a:xfrm>
          <a:prstGeom prst="rect">
            <a:avLst/>
          </a:prstGeom>
          <a:gradFill>
            <a:gsLst>
              <a:gs pos="0">
                <a:srgbClr val="3359FF"/>
              </a:gs>
              <a:gs pos="8000">
                <a:srgbClr val="3359FF"/>
              </a:gs>
              <a:gs pos="100000">
                <a:srgbClr val="FFFFFF">
                  <a:alpha val="0"/>
                </a:srgbClr>
              </a:gs>
            </a:gsLst>
            <a:lin ang="8100000" scaled="0"/>
          </a:gradFill>
          <a:ln>
            <a:noFill/>
          </a:ln>
        </p:spPr>
        <p:txBody>
          <a:bodyPr anchorCtr="0" anchor="ctr" bIns="45700" lIns="36575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Donate</a:t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5868562" y="1971684"/>
            <a:ext cx="45719" cy="97549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1040140" y="3376651"/>
            <a:ext cx="4837295" cy="975490"/>
          </a:xfrm>
          <a:prstGeom prst="rect">
            <a:avLst/>
          </a:prstGeom>
          <a:gradFill>
            <a:gsLst>
              <a:gs pos="0">
                <a:srgbClr val="3359FF"/>
              </a:gs>
              <a:gs pos="8000">
                <a:srgbClr val="3359FF"/>
              </a:gs>
              <a:gs pos="100000">
                <a:srgbClr val="FFFFFF">
                  <a:alpha val="0"/>
                </a:srgbClr>
              </a:gs>
            </a:gsLst>
            <a:lin ang="2700000" scaled="0"/>
          </a:gradFill>
          <a:ln>
            <a:noFill/>
          </a:ln>
        </p:spPr>
        <p:txBody>
          <a:bodyPr anchorCtr="0" anchor="ctr" bIns="45700" lIns="36575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Become a sponsor</a:t>
            </a:r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5868562" y="3376651"/>
            <a:ext cx="45719" cy="97549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1040140" y="4783638"/>
            <a:ext cx="4837295" cy="975490"/>
          </a:xfrm>
          <a:prstGeom prst="rect">
            <a:avLst/>
          </a:prstGeom>
          <a:gradFill>
            <a:gsLst>
              <a:gs pos="0">
                <a:srgbClr val="3359FF"/>
              </a:gs>
              <a:gs pos="8000">
                <a:srgbClr val="3359FF"/>
              </a:gs>
              <a:gs pos="100000">
                <a:srgbClr val="FFFFFF">
                  <a:alpha val="0"/>
                </a:srgbClr>
              </a:gs>
            </a:gsLst>
            <a:lin ang="2700000" scaled="0"/>
          </a:gradFill>
          <a:ln>
            <a:noFill/>
          </a:ln>
        </p:spPr>
        <p:txBody>
          <a:bodyPr anchorCtr="0" anchor="ctr" bIns="45700" lIns="36575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Partner with us on YOU ARE ENOUGH events</a:t>
            </a:r>
            <a:endParaRPr/>
          </a:p>
        </p:txBody>
      </p:sp>
      <p:sp>
        <p:nvSpPr>
          <p:cNvPr id="236" name="Google Shape;236;p25"/>
          <p:cNvSpPr/>
          <p:nvPr/>
        </p:nvSpPr>
        <p:spPr>
          <a:xfrm>
            <a:off x="5868562" y="4783638"/>
            <a:ext cx="45719" cy="97549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6496256" y="1999631"/>
            <a:ext cx="4837295" cy="988752"/>
          </a:xfrm>
          <a:prstGeom prst="rect">
            <a:avLst/>
          </a:prstGeom>
          <a:gradFill>
            <a:gsLst>
              <a:gs pos="0">
                <a:srgbClr val="3359FF"/>
              </a:gs>
              <a:gs pos="8000">
                <a:srgbClr val="3359FF"/>
              </a:gs>
              <a:gs pos="100000">
                <a:srgbClr val="FFFFFF">
                  <a:alpha val="0"/>
                </a:srgbClr>
              </a:gs>
            </a:gsLst>
            <a:lin ang="8100000" scaled="0"/>
          </a:gradFill>
          <a:ln>
            <a:noFill/>
          </a:ln>
        </p:spPr>
        <p:txBody>
          <a:bodyPr anchorCtr="0" anchor="ctr" bIns="45700" lIns="36575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Host a fundraiser</a:t>
            </a:r>
            <a:endParaRPr/>
          </a:p>
        </p:txBody>
      </p:sp>
      <p:sp>
        <p:nvSpPr>
          <p:cNvPr id="238" name="Google Shape;238;p25"/>
          <p:cNvSpPr/>
          <p:nvPr/>
        </p:nvSpPr>
        <p:spPr>
          <a:xfrm>
            <a:off x="11287833" y="1971684"/>
            <a:ext cx="45719" cy="988752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5"/>
          <p:cNvSpPr/>
          <p:nvPr/>
        </p:nvSpPr>
        <p:spPr>
          <a:xfrm>
            <a:off x="6459411" y="3376651"/>
            <a:ext cx="4837295" cy="988752"/>
          </a:xfrm>
          <a:prstGeom prst="rect">
            <a:avLst/>
          </a:prstGeom>
          <a:gradFill>
            <a:gsLst>
              <a:gs pos="0">
                <a:srgbClr val="3359FF"/>
              </a:gs>
              <a:gs pos="8000">
                <a:srgbClr val="3359FF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36575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Sponsor a billboard with your name on it</a:t>
            </a:r>
            <a:endParaRPr/>
          </a:p>
        </p:txBody>
      </p:sp>
      <p:sp>
        <p:nvSpPr>
          <p:cNvPr id="240" name="Google Shape;240;p25"/>
          <p:cNvSpPr/>
          <p:nvPr/>
        </p:nvSpPr>
        <p:spPr>
          <a:xfrm>
            <a:off x="11287833" y="3376651"/>
            <a:ext cx="45719" cy="988752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6459411" y="4783638"/>
            <a:ext cx="4837295" cy="988752"/>
          </a:xfrm>
          <a:prstGeom prst="rect">
            <a:avLst/>
          </a:prstGeom>
          <a:gradFill>
            <a:gsLst>
              <a:gs pos="0">
                <a:srgbClr val="3359FF"/>
              </a:gs>
              <a:gs pos="8000">
                <a:srgbClr val="3359FF"/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36575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Volunteer</a:t>
            </a:r>
            <a:endParaRPr/>
          </a:p>
        </p:txBody>
      </p:sp>
      <p:sp>
        <p:nvSpPr>
          <p:cNvPr id="242" name="Google Shape;242;p25"/>
          <p:cNvSpPr/>
          <p:nvPr/>
        </p:nvSpPr>
        <p:spPr>
          <a:xfrm>
            <a:off x="11287833" y="4783638"/>
            <a:ext cx="45719" cy="988752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5"/>
          <p:cNvSpPr/>
          <p:nvPr/>
        </p:nvSpPr>
        <p:spPr>
          <a:xfrm>
            <a:off x="6277720" y="2276874"/>
            <a:ext cx="378372" cy="378372"/>
          </a:xfrm>
          <a:prstGeom prst="ellipse">
            <a:avLst/>
          </a:prstGeom>
          <a:solidFill>
            <a:schemeClr val="lt1"/>
          </a:solidFill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/>
          </a:p>
        </p:txBody>
      </p:sp>
      <p:sp>
        <p:nvSpPr>
          <p:cNvPr id="244" name="Google Shape;244;p25"/>
          <p:cNvSpPr/>
          <p:nvPr/>
        </p:nvSpPr>
        <p:spPr>
          <a:xfrm>
            <a:off x="6277720" y="3681841"/>
            <a:ext cx="378372" cy="378372"/>
          </a:xfrm>
          <a:prstGeom prst="ellipse">
            <a:avLst/>
          </a:prstGeom>
          <a:solidFill>
            <a:schemeClr val="lt1"/>
          </a:solidFill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/>
          </a:p>
        </p:txBody>
      </p:sp>
      <p:sp>
        <p:nvSpPr>
          <p:cNvPr id="245" name="Google Shape;245;p25"/>
          <p:cNvSpPr/>
          <p:nvPr/>
        </p:nvSpPr>
        <p:spPr>
          <a:xfrm>
            <a:off x="6277720" y="5088828"/>
            <a:ext cx="378372" cy="378372"/>
          </a:xfrm>
          <a:prstGeom prst="ellipse">
            <a:avLst/>
          </a:prstGeom>
          <a:solidFill>
            <a:schemeClr val="lt1"/>
          </a:solidFill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858449" y="2270243"/>
            <a:ext cx="378372" cy="378372"/>
          </a:xfrm>
          <a:prstGeom prst="ellipse">
            <a:avLst/>
          </a:prstGeom>
          <a:solidFill>
            <a:schemeClr val="lt1"/>
          </a:solidFill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858449" y="3675210"/>
            <a:ext cx="378372" cy="378372"/>
          </a:xfrm>
          <a:prstGeom prst="ellipse">
            <a:avLst/>
          </a:prstGeom>
          <a:solidFill>
            <a:schemeClr val="lt1"/>
          </a:solidFill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/>
          </a:p>
        </p:txBody>
      </p:sp>
      <p:sp>
        <p:nvSpPr>
          <p:cNvPr id="248" name="Google Shape;248;p25"/>
          <p:cNvSpPr/>
          <p:nvPr/>
        </p:nvSpPr>
        <p:spPr>
          <a:xfrm>
            <a:off x="858449" y="5082197"/>
            <a:ext cx="378372" cy="378372"/>
          </a:xfrm>
          <a:prstGeom prst="ellipse">
            <a:avLst/>
          </a:prstGeom>
          <a:solidFill>
            <a:schemeClr val="lt1"/>
          </a:solidFill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 txBox="1"/>
          <p:nvPr/>
        </p:nvSpPr>
        <p:spPr>
          <a:xfrm>
            <a:off x="368240" y="725832"/>
            <a:ext cx="1145552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TEAM UP WITH YOU ARE ENOUGH </a:t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7457970" y="2575301"/>
            <a:ext cx="2358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Be a part of a nationwide movement</a:t>
            </a:r>
            <a:endParaRPr/>
          </a:p>
        </p:txBody>
      </p:sp>
      <p:sp>
        <p:nvSpPr>
          <p:cNvPr id="256" name="Google Shape;256;p26"/>
          <p:cNvSpPr txBox="1"/>
          <p:nvPr/>
        </p:nvSpPr>
        <p:spPr>
          <a:xfrm>
            <a:off x="9399741" y="5120578"/>
            <a:ext cx="2358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Heal while helping others</a:t>
            </a:r>
            <a:endParaRPr/>
          </a:p>
        </p:txBody>
      </p:sp>
      <p:sp>
        <p:nvSpPr>
          <p:cNvPr id="257" name="Google Shape;257;p26"/>
          <p:cNvSpPr txBox="1"/>
          <p:nvPr/>
        </p:nvSpPr>
        <p:spPr>
          <a:xfrm>
            <a:off x="1078698" y="3676650"/>
            <a:ext cx="2358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 a mental health advocate and conduit</a:t>
            </a:r>
            <a:r>
              <a:rPr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258" name="Google Shape;258;p26"/>
          <p:cNvSpPr txBox="1"/>
          <p:nvPr/>
        </p:nvSpPr>
        <p:spPr>
          <a:xfrm>
            <a:off x="58309" y="4825374"/>
            <a:ext cx="28317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Improve the mental health of your community.</a:t>
            </a:r>
            <a:endParaRPr/>
          </a:p>
        </p:txBody>
      </p:sp>
      <p:sp>
        <p:nvSpPr>
          <p:cNvPr id="259" name="Google Shape;259;p26"/>
          <p:cNvSpPr txBox="1"/>
          <p:nvPr/>
        </p:nvSpPr>
        <p:spPr>
          <a:xfrm>
            <a:off x="8822538" y="3522909"/>
            <a:ext cx="2358576" cy="1067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Expand the campaign across LA County and the United States.</a:t>
            </a:r>
            <a:endParaRPr b="1"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1316183" y="2575301"/>
            <a:ext cx="37933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Decrease mental health stigma</a:t>
            </a: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261" name="Google Shape;261;p26"/>
          <p:cNvSpPr/>
          <p:nvPr/>
        </p:nvSpPr>
        <p:spPr>
          <a:xfrm>
            <a:off x="4726136" y="3213895"/>
            <a:ext cx="1369866" cy="2745504"/>
          </a:xfrm>
          <a:custGeom>
            <a:rect b="b" l="l" r="r" t="t"/>
            <a:pathLst>
              <a:path extrusionOk="0" h="200" w="100">
                <a:moveTo>
                  <a:pt x="100" y="0"/>
                </a:moveTo>
                <a:cubicBezTo>
                  <a:pt x="64" y="0"/>
                  <a:pt x="30" y="10"/>
                  <a:pt x="0" y="27"/>
                </a:cubicBezTo>
                <a:cubicBezTo>
                  <a:pt x="100" y="200"/>
                  <a:pt x="100" y="200"/>
                  <a:pt x="100" y="200"/>
                </a:cubicBezTo>
                <a:lnTo>
                  <a:pt x="100" y="0"/>
                </a:lnTo>
                <a:close/>
              </a:path>
            </a:pathLst>
          </a:custGeom>
          <a:gradFill>
            <a:gsLst>
              <a:gs pos="0">
                <a:srgbClr val="ED7D31"/>
              </a:gs>
              <a:gs pos="8000">
                <a:srgbClr val="ED7D3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6095996" y="3213895"/>
            <a:ext cx="1375643" cy="2745504"/>
          </a:xfrm>
          <a:custGeom>
            <a:rect b="b" l="l" r="r" t="t"/>
            <a:pathLst>
              <a:path extrusionOk="0" h="200" w="100">
                <a:moveTo>
                  <a:pt x="100" y="27"/>
                </a:moveTo>
                <a:cubicBezTo>
                  <a:pt x="71" y="10"/>
                  <a:pt x="37" y="0"/>
                  <a:pt x="0" y="0"/>
                </a:cubicBezTo>
                <a:cubicBezTo>
                  <a:pt x="0" y="200"/>
                  <a:pt x="0" y="200"/>
                  <a:pt x="0" y="200"/>
                </a:cubicBezTo>
                <a:lnTo>
                  <a:pt x="100" y="27"/>
                </a:lnTo>
                <a:close/>
              </a:path>
            </a:pathLst>
          </a:custGeom>
          <a:gradFill>
            <a:gsLst>
              <a:gs pos="0">
                <a:srgbClr val="ED7D31"/>
              </a:gs>
              <a:gs pos="8000">
                <a:srgbClr val="ED7D3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3356270" y="4589536"/>
            <a:ext cx="2739726" cy="1369863"/>
          </a:xfrm>
          <a:custGeom>
            <a:rect b="b" l="l" r="r" t="t"/>
            <a:pathLst>
              <a:path extrusionOk="0" h="100" w="200">
                <a:moveTo>
                  <a:pt x="27" y="0"/>
                </a:moveTo>
                <a:cubicBezTo>
                  <a:pt x="10" y="29"/>
                  <a:pt x="0" y="63"/>
                  <a:pt x="0" y="100"/>
                </a:cubicBezTo>
                <a:cubicBezTo>
                  <a:pt x="200" y="100"/>
                  <a:pt x="200" y="100"/>
                  <a:pt x="200" y="100"/>
                </a:cubicBezTo>
                <a:lnTo>
                  <a:pt x="27" y="0"/>
                </a:lnTo>
                <a:close/>
              </a:path>
            </a:pathLst>
          </a:custGeom>
          <a:gradFill>
            <a:gsLst>
              <a:gs pos="0">
                <a:srgbClr val="ED7D31"/>
              </a:gs>
              <a:gs pos="8000">
                <a:srgbClr val="ED7D31"/>
              </a:gs>
              <a:gs pos="100000">
                <a:srgbClr val="FFFFFF">
                  <a:alpha val="0"/>
                </a:srgbClr>
              </a:gs>
            </a:gsLst>
            <a:lin ang="810000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3726191" y="3583816"/>
            <a:ext cx="2369805" cy="2375582"/>
          </a:xfrm>
          <a:custGeom>
            <a:rect b="b" l="l" r="r" t="t"/>
            <a:pathLst>
              <a:path extrusionOk="0" h="173" w="173">
                <a:moveTo>
                  <a:pt x="73" y="0"/>
                </a:moveTo>
                <a:cubicBezTo>
                  <a:pt x="43" y="17"/>
                  <a:pt x="18" y="42"/>
                  <a:pt x="0" y="73"/>
                </a:cubicBezTo>
                <a:cubicBezTo>
                  <a:pt x="173" y="173"/>
                  <a:pt x="173" y="173"/>
                  <a:pt x="173" y="173"/>
                </a:cubicBezTo>
                <a:lnTo>
                  <a:pt x="73" y="0"/>
                </a:lnTo>
                <a:close/>
              </a:path>
            </a:pathLst>
          </a:custGeom>
          <a:gradFill>
            <a:gsLst>
              <a:gs pos="0">
                <a:srgbClr val="ED7D31"/>
              </a:gs>
              <a:gs pos="8000">
                <a:srgbClr val="ED7D3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6095996" y="3583816"/>
            <a:ext cx="2375587" cy="2375582"/>
          </a:xfrm>
          <a:custGeom>
            <a:rect b="b" l="l" r="r" t="t"/>
            <a:pathLst>
              <a:path extrusionOk="0" h="173" w="173">
                <a:moveTo>
                  <a:pt x="173" y="73"/>
                </a:moveTo>
                <a:cubicBezTo>
                  <a:pt x="156" y="42"/>
                  <a:pt x="131" y="17"/>
                  <a:pt x="100" y="0"/>
                </a:cubicBezTo>
                <a:cubicBezTo>
                  <a:pt x="0" y="173"/>
                  <a:pt x="0" y="173"/>
                  <a:pt x="0" y="173"/>
                </a:cubicBezTo>
                <a:lnTo>
                  <a:pt x="173" y="73"/>
                </a:lnTo>
                <a:close/>
              </a:path>
            </a:pathLst>
          </a:custGeom>
          <a:gradFill>
            <a:gsLst>
              <a:gs pos="0">
                <a:srgbClr val="ED7D31"/>
              </a:gs>
              <a:gs pos="8000">
                <a:srgbClr val="ED7D3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26"/>
          <p:cNvSpPr/>
          <p:nvPr/>
        </p:nvSpPr>
        <p:spPr>
          <a:xfrm>
            <a:off x="6095996" y="4589536"/>
            <a:ext cx="2745509" cy="1369863"/>
          </a:xfrm>
          <a:custGeom>
            <a:rect b="b" l="l" r="r" t="t"/>
            <a:pathLst>
              <a:path extrusionOk="0" h="100" w="200">
                <a:moveTo>
                  <a:pt x="200" y="100"/>
                </a:moveTo>
                <a:cubicBezTo>
                  <a:pt x="200" y="63"/>
                  <a:pt x="190" y="29"/>
                  <a:pt x="173" y="0"/>
                </a:cubicBezTo>
                <a:cubicBezTo>
                  <a:pt x="0" y="100"/>
                  <a:pt x="0" y="100"/>
                  <a:pt x="0" y="100"/>
                </a:cubicBezTo>
                <a:lnTo>
                  <a:pt x="200" y="100"/>
                </a:lnTo>
                <a:close/>
              </a:path>
            </a:pathLst>
          </a:custGeom>
          <a:gradFill>
            <a:gsLst>
              <a:gs pos="0">
                <a:srgbClr val="ED7D31"/>
              </a:gs>
              <a:gs pos="8000">
                <a:srgbClr val="ED7D3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7" name="Google Shape;267;p26"/>
          <p:cNvGrpSpPr/>
          <p:nvPr/>
        </p:nvGrpSpPr>
        <p:grpSpPr>
          <a:xfrm>
            <a:off x="7725672" y="3687814"/>
            <a:ext cx="662850" cy="662850"/>
            <a:chOff x="7554269" y="3516411"/>
            <a:chExt cx="1005656" cy="1005656"/>
          </a:xfrm>
        </p:grpSpPr>
        <p:sp>
          <p:nvSpPr>
            <p:cNvPr id="268" name="Google Shape;268;p26"/>
            <p:cNvSpPr/>
            <p:nvPr/>
          </p:nvSpPr>
          <p:spPr>
            <a:xfrm>
              <a:off x="7554269" y="3516411"/>
              <a:ext cx="1005656" cy="1005656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5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" name="Google Shape;269;p26"/>
            <p:cNvSpPr/>
            <p:nvPr/>
          </p:nvSpPr>
          <p:spPr>
            <a:xfrm>
              <a:off x="7638395" y="3602598"/>
              <a:ext cx="835209" cy="8304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0" name="Google Shape;270;p26"/>
          <p:cNvGrpSpPr/>
          <p:nvPr/>
        </p:nvGrpSpPr>
        <p:grpSpPr>
          <a:xfrm>
            <a:off x="8400363" y="4956537"/>
            <a:ext cx="662850" cy="662850"/>
            <a:chOff x="8228960" y="4785134"/>
            <a:chExt cx="1005656" cy="1005656"/>
          </a:xfrm>
        </p:grpSpPr>
        <p:sp>
          <p:nvSpPr>
            <p:cNvPr id="271" name="Google Shape;271;p26"/>
            <p:cNvSpPr/>
            <p:nvPr/>
          </p:nvSpPr>
          <p:spPr>
            <a:xfrm>
              <a:off x="8228960" y="4785134"/>
              <a:ext cx="1005656" cy="1005656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5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2" name="Google Shape;272;p26"/>
            <p:cNvSpPr/>
            <p:nvPr/>
          </p:nvSpPr>
          <p:spPr>
            <a:xfrm>
              <a:off x="8313086" y="4871321"/>
              <a:ext cx="835209" cy="8304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3" name="Google Shape;273;p26"/>
          <p:cNvGrpSpPr/>
          <p:nvPr/>
        </p:nvGrpSpPr>
        <p:grpSpPr>
          <a:xfrm>
            <a:off x="6481543" y="3089132"/>
            <a:ext cx="662850" cy="662850"/>
            <a:chOff x="6310140" y="2917729"/>
            <a:chExt cx="1005656" cy="1005656"/>
          </a:xfrm>
        </p:grpSpPr>
        <p:sp>
          <p:nvSpPr>
            <p:cNvPr id="274" name="Google Shape;274;p26"/>
            <p:cNvSpPr/>
            <p:nvPr/>
          </p:nvSpPr>
          <p:spPr>
            <a:xfrm>
              <a:off x="6310140" y="2917729"/>
              <a:ext cx="1005656" cy="1005656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5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" name="Google Shape;275;p26"/>
            <p:cNvSpPr/>
            <p:nvPr/>
          </p:nvSpPr>
          <p:spPr>
            <a:xfrm>
              <a:off x="6394266" y="3003916"/>
              <a:ext cx="835209" cy="8304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6" name="Google Shape;276;p26"/>
          <p:cNvGrpSpPr/>
          <p:nvPr/>
        </p:nvGrpSpPr>
        <p:grpSpPr>
          <a:xfrm>
            <a:off x="3849820" y="3676650"/>
            <a:ext cx="662850" cy="662850"/>
            <a:chOff x="3678417" y="3505247"/>
            <a:chExt cx="1005656" cy="1005656"/>
          </a:xfrm>
        </p:grpSpPr>
        <p:sp>
          <p:nvSpPr>
            <p:cNvPr id="277" name="Google Shape;277;p26"/>
            <p:cNvSpPr/>
            <p:nvPr/>
          </p:nvSpPr>
          <p:spPr>
            <a:xfrm>
              <a:off x="3678417" y="3505247"/>
              <a:ext cx="1005656" cy="1005656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5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8" name="Google Shape;278;p26"/>
            <p:cNvSpPr/>
            <p:nvPr/>
          </p:nvSpPr>
          <p:spPr>
            <a:xfrm>
              <a:off x="3762543" y="3591434"/>
              <a:ext cx="835209" cy="8304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9" name="Google Shape;279;p26"/>
          <p:cNvGrpSpPr/>
          <p:nvPr/>
        </p:nvGrpSpPr>
        <p:grpSpPr>
          <a:xfrm>
            <a:off x="5111683" y="3089132"/>
            <a:ext cx="662850" cy="662850"/>
            <a:chOff x="4940280" y="2917729"/>
            <a:chExt cx="1005656" cy="1005656"/>
          </a:xfrm>
        </p:grpSpPr>
        <p:sp>
          <p:nvSpPr>
            <p:cNvPr id="280" name="Google Shape;280;p26"/>
            <p:cNvSpPr/>
            <p:nvPr/>
          </p:nvSpPr>
          <p:spPr>
            <a:xfrm>
              <a:off x="4940280" y="2917729"/>
              <a:ext cx="1005656" cy="1005656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5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5024406" y="3003916"/>
              <a:ext cx="835209" cy="8304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2" name="Google Shape;282;p26"/>
          <p:cNvGrpSpPr/>
          <p:nvPr/>
        </p:nvGrpSpPr>
        <p:grpSpPr>
          <a:xfrm>
            <a:off x="3185597" y="4970432"/>
            <a:ext cx="662850" cy="662850"/>
            <a:chOff x="3014194" y="4799029"/>
            <a:chExt cx="1005656" cy="1005656"/>
          </a:xfrm>
        </p:grpSpPr>
        <p:sp>
          <p:nvSpPr>
            <p:cNvPr id="283" name="Google Shape;283;p26"/>
            <p:cNvSpPr/>
            <p:nvPr/>
          </p:nvSpPr>
          <p:spPr>
            <a:xfrm>
              <a:off x="3014194" y="4799029"/>
              <a:ext cx="1005656" cy="1005656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5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98320" y="4885216"/>
              <a:ext cx="835209" cy="8304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85" name="Google Shape;285;p26"/>
          <p:cNvSpPr/>
          <p:nvPr/>
        </p:nvSpPr>
        <p:spPr>
          <a:xfrm flipH="1" rot="10800000">
            <a:off x="4662731" y="4520964"/>
            <a:ext cx="2866537" cy="2866537"/>
          </a:xfrm>
          <a:prstGeom prst="chord">
            <a:avLst>
              <a:gd fmla="val 21580587" name="adj1"/>
              <a:gd fmla="val 10811257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6"/>
          <p:cNvSpPr txBox="1"/>
          <p:nvPr/>
        </p:nvSpPr>
        <p:spPr>
          <a:xfrm>
            <a:off x="9607855" y="-1028496"/>
            <a:ext cx="530915" cy="2523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87" name="Google Shape;28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9932" y="3264696"/>
            <a:ext cx="304624" cy="30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1040" y="5076962"/>
            <a:ext cx="493955" cy="4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7059" y="3793669"/>
            <a:ext cx="426924" cy="42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2637" y="3841729"/>
            <a:ext cx="373389" cy="37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38689" y="5093387"/>
            <a:ext cx="388254" cy="38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78080" y="3238609"/>
            <a:ext cx="345206" cy="345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 txBox="1"/>
          <p:nvPr/>
        </p:nvSpPr>
        <p:spPr>
          <a:xfrm>
            <a:off x="368240" y="697257"/>
            <a:ext cx="1145552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r>
              <a:rPr b="1" lang="en-US" sz="4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BUDGET -$110,000</a:t>
            </a:r>
            <a:endParaRPr/>
          </a:p>
        </p:txBody>
      </p:sp>
      <p:grpSp>
        <p:nvGrpSpPr>
          <p:cNvPr id="299" name="Google Shape;299;p27"/>
          <p:cNvGrpSpPr/>
          <p:nvPr/>
        </p:nvGrpSpPr>
        <p:grpSpPr>
          <a:xfrm>
            <a:off x="701233" y="1805650"/>
            <a:ext cx="10789534" cy="4190036"/>
            <a:chOff x="701233" y="1713053"/>
            <a:chExt cx="10789534" cy="4190036"/>
          </a:xfrm>
        </p:grpSpPr>
        <p:sp>
          <p:nvSpPr>
            <p:cNvPr id="300" name="Google Shape;300;p27"/>
            <p:cNvSpPr/>
            <p:nvPr/>
          </p:nvSpPr>
          <p:spPr>
            <a:xfrm>
              <a:off x="701233" y="1713053"/>
              <a:ext cx="10789534" cy="4190036"/>
            </a:xfrm>
            <a:prstGeom prst="roundRect">
              <a:avLst>
                <a:gd fmla="val 7827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1" name="Google Shape;301;p27"/>
            <p:cNvGrpSpPr/>
            <p:nvPr/>
          </p:nvGrpSpPr>
          <p:grpSpPr>
            <a:xfrm>
              <a:off x="1171664" y="2117760"/>
              <a:ext cx="2590014" cy="1231106"/>
              <a:chOff x="1171664" y="1939341"/>
              <a:chExt cx="2590014" cy="1231106"/>
            </a:xfrm>
          </p:grpSpPr>
          <p:sp>
            <p:nvSpPr>
              <p:cNvPr id="302" name="Google Shape;302;p27"/>
              <p:cNvSpPr/>
              <p:nvPr/>
            </p:nvSpPr>
            <p:spPr>
              <a:xfrm>
                <a:off x="1171664" y="1939341"/>
                <a:ext cx="2135521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000">
                    <a:solidFill>
                      <a:srgbClr val="0432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$100,000</a:t>
                </a:r>
                <a:endParaRPr/>
              </a:p>
            </p:txBody>
          </p:sp>
          <p:sp>
            <p:nvSpPr>
              <p:cNvPr id="303" name="Google Shape;303;p27"/>
              <p:cNvSpPr/>
              <p:nvPr/>
            </p:nvSpPr>
            <p:spPr>
              <a:xfrm>
                <a:off x="1171664" y="2462561"/>
                <a:ext cx="259001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United States Billboard campaign </a:t>
                </a:r>
                <a:endParaRPr/>
              </a:p>
            </p:txBody>
          </p:sp>
        </p:grpSp>
        <p:grpSp>
          <p:nvGrpSpPr>
            <p:cNvPr id="304" name="Google Shape;304;p27"/>
            <p:cNvGrpSpPr/>
            <p:nvPr/>
          </p:nvGrpSpPr>
          <p:grpSpPr>
            <a:xfrm>
              <a:off x="4800993" y="2117760"/>
              <a:ext cx="2590014" cy="1200328"/>
              <a:chOff x="1171664" y="1939341"/>
              <a:chExt cx="2590014" cy="1200328"/>
            </a:xfrm>
          </p:grpSpPr>
          <p:sp>
            <p:nvSpPr>
              <p:cNvPr id="305" name="Google Shape;305;p27"/>
              <p:cNvSpPr/>
              <p:nvPr/>
            </p:nvSpPr>
            <p:spPr>
              <a:xfrm>
                <a:off x="1171664" y="1939341"/>
                <a:ext cx="1875835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000">
                    <a:solidFill>
                      <a:srgbClr val="ED7D3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$10,000</a:t>
                </a:r>
                <a:endParaRPr/>
              </a:p>
            </p:txBody>
          </p:sp>
          <p:sp>
            <p:nvSpPr>
              <p:cNvPr id="306" name="Google Shape;306;p27"/>
              <p:cNvSpPr/>
              <p:nvPr/>
            </p:nvSpPr>
            <p:spPr>
              <a:xfrm>
                <a:off x="1171664" y="2462561"/>
                <a:ext cx="2590014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ENOUGH 5K</a:t>
                </a:r>
                <a:r>
                  <a:rPr b="1" lang="en-US" sz="1800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			</a:t>
                </a:r>
                <a:endParaRPr/>
              </a:p>
            </p:txBody>
          </p:sp>
        </p:grpSp>
        <p:grpSp>
          <p:nvGrpSpPr>
            <p:cNvPr id="307" name="Google Shape;307;p27"/>
            <p:cNvGrpSpPr/>
            <p:nvPr/>
          </p:nvGrpSpPr>
          <p:grpSpPr>
            <a:xfrm>
              <a:off x="8379786" y="2117760"/>
              <a:ext cx="2590014" cy="1231106"/>
              <a:chOff x="1171664" y="1939341"/>
              <a:chExt cx="2590014" cy="1231106"/>
            </a:xfrm>
          </p:grpSpPr>
          <p:sp>
            <p:nvSpPr>
              <p:cNvPr id="308" name="Google Shape;308;p27"/>
              <p:cNvSpPr/>
              <p:nvPr/>
            </p:nvSpPr>
            <p:spPr>
              <a:xfrm>
                <a:off x="1171664" y="1939341"/>
                <a:ext cx="161614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000">
                    <a:solidFill>
                      <a:srgbClr val="0432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$5,000</a:t>
                </a:r>
                <a:endParaRPr/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>
                <a:off x="1171664" y="2462561"/>
                <a:ext cx="259001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Merchandise in big-box stores</a:t>
                </a:r>
                <a:endParaRPr/>
              </a:p>
            </p:txBody>
          </p:sp>
        </p:grpSp>
        <p:grpSp>
          <p:nvGrpSpPr>
            <p:cNvPr id="310" name="Google Shape;310;p27"/>
            <p:cNvGrpSpPr/>
            <p:nvPr/>
          </p:nvGrpSpPr>
          <p:grpSpPr>
            <a:xfrm>
              <a:off x="1171664" y="4225340"/>
              <a:ext cx="2590014" cy="923330"/>
              <a:chOff x="1171664" y="1939341"/>
              <a:chExt cx="2590014" cy="923330"/>
            </a:xfrm>
          </p:grpSpPr>
          <p:sp>
            <p:nvSpPr>
              <p:cNvPr id="311" name="Google Shape;311;p27"/>
              <p:cNvSpPr/>
              <p:nvPr/>
            </p:nvSpPr>
            <p:spPr>
              <a:xfrm>
                <a:off x="1171664" y="1939341"/>
                <a:ext cx="161614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000">
                    <a:solidFill>
                      <a:srgbClr val="0432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$5,000</a:t>
                </a:r>
                <a:endParaRPr/>
              </a:p>
            </p:txBody>
          </p:sp>
          <p:sp>
            <p:nvSpPr>
              <p:cNvPr id="312" name="Google Shape;312;p27"/>
              <p:cNvSpPr/>
              <p:nvPr/>
            </p:nvSpPr>
            <p:spPr>
              <a:xfrm>
                <a:off x="1171664" y="2462561"/>
                <a:ext cx="259001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 County 5K walks </a:t>
                </a:r>
                <a:endParaRPr/>
              </a:p>
            </p:txBody>
          </p:sp>
        </p:grpSp>
        <p:grpSp>
          <p:nvGrpSpPr>
            <p:cNvPr id="313" name="Google Shape;313;p27"/>
            <p:cNvGrpSpPr/>
            <p:nvPr/>
          </p:nvGrpSpPr>
          <p:grpSpPr>
            <a:xfrm>
              <a:off x="4800993" y="4225340"/>
              <a:ext cx="2590014" cy="1231106"/>
              <a:chOff x="1171664" y="1939341"/>
              <a:chExt cx="2590014" cy="1231106"/>
            </a:xfrm>
          </p:grpSpPr>
          <p:sp>
            <p:nvSpPr>
              <p:cNvPr id="314" name="Google Shape;314;p27"/>
              <p:cNvSpPr/>
              <p:nvPr/>
            </p:nvSpPr>
            <p:spPr>
              <a:xfrm>
                <a:off x="1171664" y="1939341"/>
                <a:ext cx="161614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000">
                    <a:solidFill>
                      <a:srgbClr val="0432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$5,000</a:t>
                </a:r>
                <a:endParaRPr/>
              </a:p>
            </p:txBody>
          </p:sp>
          <p:sp>
            <p:nvSpPr>
              <p:cNvPr id="315" name="Google Shape;315;p27"/>
              <p:cNvSpPr/>
              <p:nvPr/>
            </p:nvSpPr>
            <p:spPr>
              <a:xfrm>
                <a:off x="1171664" y="2462561"/>
                <a:ext cx="259001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Miscellaneous marketing fees</a:t>
                </a:r>
                <a:endParaRPr/>
              </a:p>
            </p:txBody>
          </p:sp>
        </p:grpSp>
        <p:grpSp>
          <p:nvGrpSpPr>
            <p:cNvPr id="316" name="Google Shape;316;p27"/>
            <p:cNvGrpSpPr/>
            <p:nvPr/>
          </p:nvGrpSpPr>
          <p:grpSpPr>
            <a:xfrm>
              <a:off x="8379786" y="4225340"/>
              <a:ext cx="2590014" cy="1231106"/>
              <a:chOff x="1171664" y="1939341"/>
              <a:chExt cx="2590014" cy="1231106"/>
            </a:xfrm>
          </p:grpSpPr>
          <p:sp>
            <p:nvSpPr>
              <p:cNvPr id="317" name="Google Shape;317;p27"/>
              <p:cNvSpPr/>
              <p:nvPr/>
            </p:nvSpPr>
            <p:spPr>
              <a:xfrm>
                <a:off x="1171664" y="1939341"/>
                <a:ext cx="2135521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000">
                    <a:solidFill>
                      <a:srgbClr val="ED7D3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$150,000</a:t>
                </a:r>
                <a:endParaRPr/>
              </a:p>
            </p:txBody>
          </p:sp>
          <p:sp>
            <p:nvSpPr>
              <p:cNvPr id="318" name="Google Shape;318;p27"/>
              <p:cNvSpPr/>
              <p:nvPr/>
            </p:nvSpPr>
            <p:spPr>
              <a:xfrm>
                <a:off x="1171664" y="2462561"/>
                <a:ext cx="259001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Annual Operational costs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/>
          <p:nvPr/>
        </p:nvSpPr>
        <p:spPr>
          <a:xfrm>
            <a:off x="0" y="3076575"/>
            <a:ext cx="12192000" cy="3781425"/>
          </a:xfrm>
          <a:prstGeom prst="rect">
            <a:avLst/>
          </a:prstGeom>
          <a:solidFill>
            <a:srgbClr val="3359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838200" y="3551672"/>
            <a:ext cx="2362200" cy="57360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Cathy Caplener</a:t>
            </a:r>
            <a:endParaRPr b="1" sz="16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28"/>
          <p:cNvSpPr/>
          <p:nvPr/>
        </p:nvSpPr>
        <p:spPr>
          <a:xfrm>
            <a:off x="3556000" y="3551672"/>
            <a:ext cx="2362200" cy="57360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Arnette Travis</a:t>
            </a:r>
            <a:endParaRPr/>
          </a:p>
        </p:txBody>
      </p:sp>
      <p:sp>
        <p:nvSpPr>
          <p:cNvPr id="327" name="Google Shape;327;p28"/>
          <p:cNvSpPr/>
          <p:nvPr/>
        </p:nvSpPr>
        <p:spPr>
          <a:xfrm>
            <a:off x="6273800" y="3551672"/>
            <a:ext cx="2362200" cy="57360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Roxanne Mulligan</a:t>
            </a:r>
            <a:endParaRPr/>
          </a:p>
        </p:txBody>
      </p:sp>
      <p:sp>
        <p:nvSpPr>
          <p:cNvPr id="328" name="Google Shape;328;p28"/>
          <p:cNvSpPr/>
          <p:nvPr/>
        </p:nvSpPr>
        <p:spPr>
          <a:xfrm>
            <a:off x="8991600" y="3551672"/>
            <a:ext cx="2362200" cy="57360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Lisa Gonzalez</a:t>
            </a:r>
            <a:endParaRPr b="1" sz="16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28"/>
          <p:cNvSpPr/>
          <p:nvPr/>
        </p:nvSpPr>
        <p:spPr>
          <a:xfrm>
            <a:off x="838200" y="2169041"/>
            <a:ext cx="2362200" cy="1382631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8"/>
          <p:cNvSpPr/>
          <p:nvPr/>
        </p:nvSpPr>
        <p:spPr>
          <a:xfrm>
            <a:off x="3556000" y="2169041"/>
            <a:ext cx="2362200" cy="1382631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8"/>
          <p:cNvSpPr/>
          <p:nvPr/>
        </p:nvSpPr>
        <p:spPr>
          <a:xfrm>
            <a:off x="6273800" y="2169041"/>
            <a:ext cx="2362200" cy="1382631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8"/>
          <p:cNvSpPr/>
          <p:nvPr/>
        </p:nvSpPr>
        <p:spPr>
          <a:xfrm>
            <a:off x="8991600" y="2169041"/>
            <a:ext cx="2362200" cy="1382631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8"/>
          <p:cNvSpPr/>
          <p:nvPr/>
        </p:nvSpPr>
        <p:spPr>
          <a:xfrm>
            <a:off x="838200" y="4125281"/>
            <a:ext cx="2362200" cy="531756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0" lIns="182875" spcFirstLastPara="1" rIns="18287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Founder, Chief Executive Officer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28"/>
          <p:cNvSpPr/>
          <p:nvPr/>
        </p:nvSpPr>
        <p:spPr>
          <a:xfrm>
            <a:off x="3556000" y="4125281"/>
            <a:ext cx="2362200" cy="531756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0" lIns="182875" spcFirstLastPara="1" rIns="18287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Secretary</a:t>
            </a:r>
            <a:endParaRPr b="1"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6273800" y="4125281"/>
            <a:ext cx="2362200" cy="531756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0" lIns="182875" spcFirstLastPara="1" rIns="18287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Secretary</a:t>
            </a:r>
            <a:endParaRPr b="1"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8991600" y="4125281"/>
            <a:ext cx="2362200" cy="531756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190500" rotWithShape="0" algn="ctr">
              <a:srgbClr val="000000">
                <a:alpha val="9803"/>
              </a:srgbClr>
            </a:outerShdw>
          </a:effectLst>
        </p:spPr>
        <p:txBody>
          <a:bodyPr anchorCtr="0" anchor="ctr" bIns="0" lIns="182875" spcFirstLastPara="1" rIns="18287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Chief Financial Officer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erson taking a selfie&#10;&#10;Description automatically generated" id="337" name="Google Shape;337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3" r="54" t="0"/>
          <a:stretch/>
        </p:blipFill>
        <p:spPr>
          <a:xfrm>
            <a:off x="1284199" y="1449889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erson smiling while cooking&#10;&#10;Description automatically generated" id="338" name="Google Shape;338;p2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2541" r="12540" t="0"/>
          <a:stretch/>
        </p:blipFill>
        <p:spPr>
          <a:xfrm>
            <a:off x="4020607" y="1449888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erson smiling at the camera&#10;&#10;Description automatically generated" id="339" name="Google Shape;339;p28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45" l="0" r="0" t="45"/>
          <a:stretch/>
        </p:blipFill>
        <p:spPr>
          <a:xfrm>
            <a:off x="6719798" y="1449888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0" name="Google Shape;340;p28"/>
          <p:cNvSpPr txBox="1"/>
          <p:nvPr/>
        </p:nvSpPr>
        <p:spPr>
          <a:xfrm>
            <a:off x="368240" y="625744"/>
            <a:ext cx="1145552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MEET OUR TEAM</a:t>
            </a:r>
            <a:endParaRPr b="1" sz="32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28"/>
          <p:cNvSpPr/>
          <p:nvPr/>
        </p:nvSpPr>
        <p:spPr>
          <a:xfrm flipH="1">
            <a:off x="0" y="5433236"/>
            <a:ext cx="12192000" cy="1424763"/>
          </a:xfrm>
          <a:prstGeom prst="rect">
            <a:avLst/>
          </a:prstGeom>
          <a:solidFill>
            <a:schemeClr val="lt1">
              <a:alpha val="3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qr code on a white background&#10;&#10;Description automatically generated" id="342" name="Google Shape;342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02484" y="5596458"/>
            <a:ext cx="1143293" cy="1143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28"/>
          <p:cNvGrpSpPr/>
          <p:nvPr/>
        </p:nvGrpSpPr>
        <p:grpSpPr>
          <a:xfrm>
            <a:off x="7801606" y="5800178"/>
            <a:ext cx="2954655" cy="923330"/>
            <a:chOff x="8377729" y="1349267"/>
            <a:chExt cx="2954655" cy="923330"/>
          </a:xfrm>
        </p:grpSpPr>
        <p:sp>
          <p:nvSpPr>
            <p:cNvPr id="344" name="Google Shape;344;p28"/>
            <p:cNvSpPr txBox="1"/>
            <p:nvPr/>
          </p:nvSpPr>
          <p:spPr>
            <a:xfrm>
              <a:off x="8377729" y="1349267"/>
              <a:ext cx="295465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Cathy@GivingPurpose.Org</a:t>
              </a: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5" name="Google Shape;345;p28"/>
            <p:cNvSpPr txBox="1"/>
            <p:nvPr/>
          </p:nvSpPr>
          <p:spPr>
            <a:xfrm>
              <a:off x="8379973" y="1934043"/>
              <a:ext cx="14750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310-938-3158</a:t>
              </a:r>
              <a:endParaRPr/>
            </a:p>
          </p:txBody>
        </p:sp>
      </p:grpSp>
      <p:sp>
        <p:nvSpPr>
          <p:cNvPr id="346" name="Google Shape;346;p28"/>
          <p:cNvSpPr txBox="1"/>
          <p:nvPr/>
        </p:nvSpPr>
        <p:spPr>
          <a:xfrm>
            <a:off x="368240" y="5908333"/>
            <a:ext cx="24817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  <a:endParaRPr/>
          </a:p>
        </p:txBody>
      </p:sp>
      <p:pic>
        <p:nvPicPr>
          <p:cNvPr descr="A person smiling at camera&#10;&#10;Description automatically generated" id="347" name="Google Shape;347;p28"/>
          <p:cNvPicPr preferRelativeResize="0"/>
          <p:nvPr>
            <p:ph idx="5" type="pic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66839" y="1449888"/>
            <a:ext cx="1459570" cy="1459570"/>
          </a:xfrm>
          <a:prstGeom prst="rect">
            <a:avLst/>
          </a:prstGeom>
          <a:noFill/>
          <a:ln cap="flat" cmpd="sng" w="508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"/>
          <p:cNvSpPr txBox="1"/>
          <p:nvPr/>
        </p:nvSpPr>
        <p:spPr>
          <a:xfrm>
            <a:off x="9607855" y="-1028496"/>
            <a:ext cx="530915" cy="2523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54" name="Google Shape;354;p29"/>
          <p:cNvSpPr/>
          <p:nvPr/>
        </p:nvSpPr>
        <p:spPr>
          <a:xfrm flipH="1">
            <a:off x="6145030" y="238975"/>
            <a:ext cx="45909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4000">
                <a:schemeClr val="lt1"/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29"/>
          <p:cNvGrpSpPr/>
          <p:nvPr/>
        </p:nvGrpSpPr>
        <p:grpSpPr>
          <a:xfrm rot="10800000">
            <a:off x="10138770" y="-574166"/>
            <a:ext cx="2886173" cy="2323708"/>
            <a:chOff x="-301658" y="-169682"/>
            <a:chExt cx="2886173" cy="2323708"/>
          </a:xfrm>
        </p:grpSpPr>
        <p:sp>
          <p:nvSpPr>
            <p:cNvPr id="356" name="Google Shape;356;p29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29"/>
          <p:cNvSpPr txBox="1"/>
          <p:nvPr/>
        </p:nvSpPr>
        <p:spPr>
          <a:xfrm>
            <a:off x="2725662" y="3191327"/>
            <a:ext cx="5011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b="1" lang="en-US" sz="66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66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b="1" lang="en-US" sz="66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  <a:endParaRPr sz="6600">
              <a:solidFill>
                <a:srgbClr val="0432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/>
          <p:nvPr/>
        </p:nvSpPr>
        <p:spPr>
          <a:xfrm>
            <a:off x="859990" y="641006"/>
            <a:ext cx="849182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BILLBOARD DEMOGRAPHICS</a:t>
            </a:r>
            <a:endParaRPr/>
          </a:p>
        </p:txBody>
      </p:sp>
      <p:sp>
        <p:nvSpPr>
          <p:cNvPr id="365" name="Google Shape;365;p30"/>
          <p:cNvSpPr/>
          <p:nvPr/>
        </p:nvSpPr>
        <p:spPr>
          <a:xfrm>
            <a:off x="0" y="3625702"/>
            <a:ext cx="12192000" cy="3232298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ue sign with white text&#10;&#10;Description automatically generated" id="366" name="Google Shape;366;p30"/>
          <p:cNvPicPr preferRelativeResize="0"/>
          <p:nvPr/>
        </p:nvPicPr>
        <p:blipFill rotWithShape="1">
          <a:blip r:embed="rId3">
            <a:alphaModFix/>
          </a:blip>
          <a:srcRect b="20032" l="0" r="3" t="4970"/>
          <a:stretch/>
        </p:blipFill>
        <p:spPr>
          <a:xfrm>
            <a:off x="859991" y="2647507"/>
            <a:ext cx="2318360" cy="2318360"/>
          </a:xfrm>
          <a:custGeom>
            <a:rect b="b" l="l" r="r" t="t"/>
            <a:pathLst>
              <a:path extrusionOk="0" h="2282932" w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ln cap="flat" cmpd="sng" w="635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street light with a sign on it&#10;&#10;Description automatically generated" id="367" name="Google Shape;367;p30"/>
          <p:cNvPicPr preferRelativeResize="0"/>
          <p:nvPr/>
        </p:nvPicPr>
        <p:blipFill rotWithShape="1">
          <a:blip r:embed="rId4">
            <a:alphaModFix/>
          </a:blip>
          <a:srcRect b="332" l="0" r="3" t="24669"/>
          <a:stretch/>
        </p:blipFill>
        <p:spPr>
          <a:xfrm>
            <a:off x="3556591" y="2647507"/>
            <a:ext cx="2318360" cy="2318360"/>
          </a:xfrm>
          <a:custGeom>
            <a:rect b="b" l="l" r="r" t="t"/>
            <a:pathLst>
              <a:path extrusionOk="0" h="2282932" w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ln cap="flat" cmpd="sng" w="635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rainbow sign on top of a building&#10;&#10;Description automatically generated" id="368" name="Google Shape;368;p30"/>
          <p:cNvPicPr preferRelativeResize="0"/>
          <p:nvPr/>
        </p:nvPicPr>
        <p:blipFill rotWithShape="1">
          <a:blip r:embed="rId5">
            <a:alphaModFix/>
          </a:blip>
          <a:srcRect b="25001" l="0" r="3" t="0"/>
          <a:stretch/>
        </p:blipFill>
        <p:spPr>
          <a:xfrm>
            <a:off x="6256589" y="2647507"/>
            <a:ext cx="2318360" cy="2318360"/>
          </a:xfrm>
          <a:custGeom>
            <a:rect b="b" l="l" r="r" t="t"/>
            <a:pathLst>
              <a:path extrusionOk="0" h="2282932" w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ln cap="flat" cmpd="sng" w="635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blue and white sign on a building&#10;&#10;Description automatically generated" id="369" name="Google Shape;369;p30"/>
          <p:cNvPicPr preferRelativeResize="0"/>
          <p:nvPr/>
        </p:nvPicPr>
        <p:blipFill rotWithShape="1">
          <a:blip r:embed="rId6">
            <a:alphaModFix/>
          </a:blip>
          <a:srcRect b="-5" l="0" r="-5" t="0"/>
          <a:stretch/>
        </p:blipFill>
        <p:spPr>
          <a:xfrm>
            <a:off x="9013649" y="2647507"/>
            <a:ext cx="2318360" cy="2318360"/>
          </a:xfrm>
          <a:custGeom>
            <a:rect b="b" l="l" r="r" t="t"/>
            <a:pathLst>
              <a:path extrusionOk="0" h="2282932" w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ln cap="flat" cmpd="sng" w="635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31"/>
          <p:cNvPicPr preferRelativeResize="0"/>
          <p:nvPr/>
        </p:nvPicPr>
        <p:blipFill rotWithShape="1">
          <a:blip r:embed="rId3">
            <a:alphaModFix/>
          </a:blip>
          <a:srcRect b="0" l="4828" r="15861" t="0"/>
          <a:stretch/>
        </p:blipFill>
        <p:spPr>
          <a:xfrm>
            <a:off x="-3047" y="0"/>
            <a:ext cx="718753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1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1"/>
          <p:cNvSpPr txBox="1"/>
          <p:nvPr/>
        </p:nvSpPr>
        <p:spPr>
          <a:xfrm>
            <a:off x="7364103" y="-119793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59FF"/>
                </a:solidFill>
                <a:latin typeface="Poppins"/>
                <a:ea typeface="Poppins"/>
                <a:cs typeface="Poppins"/>
                <a:sym typeface="Poppins"/>
              </a:rPr>
              <a:t>LAMAR ADVERTISING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359FF"/>
                </a:solidFill>
                <a:latin typeface="Poppins"/>
                <a:ea typeface="Poppins"/>
                <a:cs typeface="Poppins"/>
                <a:sym typeface="Poppins"/>
              </a:rPr>
              <a:t>NATIONWIDE</a:t>
            </a: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Public Service Announcement Campaign – May Mental Health Awareness Month 2023, 2024</a:t>
            </a:r>
            <a:endParaRPr/>
          </a:p>
        </p:txBody>
      </p:sp>
      <p:sp>
        <p:nvSpPr>
          <p:cNvPr id="379" name="Google Shape;379;p31"/>
          <p:cNvSpPr txBox="1"/>
          <p:nvPr/>
        </p:nvSpPr>
        <p:spPr>
          <a:xfrm>
            <a:off x="7184487" y="2171667"/>
            <a:ext cx="5375564" cy="1431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Number of markets: </a:t>
            </a:r>
            <a:r>
              <a:rPr b="1"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r>
              <a:rPr b="1" i="0" lang="en-US" sz="16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0" i="0" sz="1600" u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Number of digital billboards: </a:t>
            </a:r>
            <a:r>
              <a:rPr b="1"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1500</a:t>
            </a:r>
            <a:endParaRPr b="0" i="0" sz="1600" u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Number of impressions: </a:t>
            </a:r>
            <a:r>
              <a:rPr b="1" i="0" lang="en-US" sz="16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109M</a:t>
            </a:r>
            <a:endParaRPr b="0" i="0" sz="1600" u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Approx dollar value of donation: </a:t>
            </a:r>
            <a:r>
              <a:rPr b="1" i="0" lang="en-US" sz="16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$544,000.00</a:t>
            </a:r>
            <a:endParaRPr/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>
            <a:off x="4845889" y="0"/>
            <a:ext cx="45719" cy="685800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2"/>
          <p:cNvSpPr/>
          <p:nvPr/>
        </p:nvSpPr>
        <p:spPr>
          <a:xfrm>
            <a:off x="0" y="0"/>
            <a:ext cx="4854411" cy="3349256"/>
          </a:xfrm>
          <a:prstGeom prst="rect">
            <a:avLst/>
          </a:prstGeom>
          <a:solidFill>
            <a:srgbClr val="F2F2F2">
              <a:alpha val="8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32"/>
          <p:cNvPicPr preferRelativeResize="0"/>
          <p:nvPr/>
        </p:nvPicPr>
        <p:blipFill rotWithShape="1">
          <a:blip r:embed="rId3">
            <a:alphaModFix/>
          </a:blip>
          <a:srcRect b="0" l="0" r="34636" t="0"/>
          <a:stretch/>
        </p:blipFill>
        <p:spPr>
          <a:xfrm>
            <a:off x="0" y="-5084"/>
            <a:ext cx="4854411" cy="486538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2"/>
          <p:cNvSpPr/>
          <p:nvPr/>
        </p:nvSpPr>
        <p:spPr>
          <a:xfrm flipH="1">
            <a:off x="2259545" y="1824953"/>
            <a:ext cx="335320" cy="335320"/>
          </a:xfrm>
          <a:prstGeom prst="ellipse">
            <a:avLst/>
          </a:prstGeom>
          <a:solidFill>
            <a:srgbClr val="0432FF">
              <a:alpha val="80784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2"/>
          <p:cNvSpPr txBox="1"/>
          <p:nvPr/>
        </p:nvSpPr>
        <p:spPr>
          <a:xfrm>
            <a:off x="5319861" y="563069"/>
            <a:ext cx="6431396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3845P Inglewood – Manchester and Century Blvd. – South Bay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Adults 18+ Weekly Impressions: 240,395</a:t>
            </a:r>
            <a:endParaRPr/>
          </a:p>
        </p:txBody>
      </p:sp>
      <p:grpSp>
        <p:nvGrpSpPr>
          <p:cNvPr id="390" name="Google Shape;390;p32"/>
          <p:cNvGrpSpPr/>
          <p:nvPr/>
        </p:nvGrpSpPr>
        <p:grpSpPr>
          <a:xfrm>
            <a:off x="-744718" y="5213023"/>
            <a:ext cx="2886173" cy="2323708"/>
            <a:chOff x="-301658" y="-169682"/>
            <a:chExt cx="2886173" cy="2323708"/>
          </a:xfrm>
        </p:grpSpPr>
        <p:sp>
          <p:nvSpPr>
            <p:cNvPr id="391" name="Google Shape;391;p32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32"/>
          <p:cNvGrpSpPr/>
          <p:nvPr/>
        </p:nvGrpSpPr>
        <p:grpSpPr>
          <a:xfrm>
            <a:off x="5214269" y="2019458"/>
            <a:ext cx="6431396" cy="4183379"/>
            <a:chOff x="5425039" y="2011679"/>
            <a:chExt cx="6431396" cy="4183379"/>
          </a:xfrm>
        </p:grpSpPr>
        <p:pic>
          <p:nvPicPr>
            <p:cNvPr id="394" name="Google Shape;394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25039" y="2011679"/>
              <a:ext cx="3255664" cy="4183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872536" y="2109728"/>
              <a:ext cx="2983899" cy="40308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/>
          <p:nvPr/>
        </p:nvSpPr>
        <p:spPr>
          <a:xfrm>
            <a:off x="7330243" y="0"/>
            <a:ext cx="4854411" cy="3349256"/>
          </a:xfrm>
          <a:prstGeom prst="rect">
            <a:avLst/>
          </a:prstGeom>
          <a:solidFill>
            <a:srgbClr val="F2F2F2">
              <a:alpha val="8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2" name="Google Shape;402;p33"/>
          <p:cNvGrpSpPr/>
          <p:nvPr/>
        </p:nvGrpSpPr>
        <p:grpSpPr>
          <a:xfrm>
            <a:off x="503267" y="1992613"/>
            <a:ext cx="6826976" cy="4019998"/>
            <a:chOff x="5350764" y="1706509"/>
            <a:chExt cx="6407040" cy="3772723"/>
          </a:xfrm>
        </p:grpSpPr>
        <p:pic>
          <p:nvPicPr>
            <p:cNvPr id="403" name="Google Shape;403;p33"/>
            <p:cNvPicPr preferRelativeResize="0"/>
            <p:nvPr/>
          </p:nvPicPr>
          <p:blipFill rotWithShape="1">
            <a:blip r:embed="rId3">
              <a:alphaModFix/>
            </a:blip>
            <a:srcRect b="0" l="0" r="0" t="434"/>
            <a:stretch/>
          </p:blipFill>
          <p:spPr>
            <a:xfrm>
              <a:off x="5350764" y="1706509"/>
              <a:ext cx="3174491" cy="3763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04378" y="1734576"/>
              <a:ext cx="3053426" cy="37446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33"/>
          <p:cNvSpPr txBox="1"/>
          <p:nvPr/>
        </p:nvSpPr>
        <p:spPr>
          <a:xfrm>
            <a:off x="392430" y="288856"/>
            <a:ext cx="6402630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2779P ROSECRANS &amp; VAN NESS SE – Gardena – South Bay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Adults 18+ Weekly Impressions: 230,328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6" name="Google Shape;406;p33"/>
          <p:cNvPicPr preferRelativeResize="0"/>
          <p:nvPr/>
        </p:nvPicPr>
        <p:blipFill rotWithShape="1">
          <a:blip r:embed="rId5">
            <a:alphaModFix/>
          </a:blip>
          <a:srcRect b="0" l="21548" r="14010" t="0"/>
          <a:stretch/>
        </p:blipFill>
        <p:spPr>
          <a:xfrm>
            <a:off x="7330244" y="2010011"/>
            <a:ext cx="4852792" cy="4847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33"/>
          <p:cNvGrpSpPr/>
          <p:nvPr/>
        </p:nvGrpSpPr>
        <p:grpSpPr>
          <a:xfrm flipH="1">
            <a:off x="10305992" y="5213023"/>
            <a:ext cx="2886173" cy="2323708"/>
            <a:chOff x="-301658" y="-169682"/>
            <a:chExt cx="2886173" cy="2323708"/>
          </a:xfrm>
        </p:grpSpPr>
        <p:sp>
          <p:nvSpPr>
            <p:cNvPr id="408" name="Google Shape;408;p33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33"/>
          <p:cNvSpPr/>
          <p:nvPr/>
        </p:nvSpPr>
        <p:spPr>
          <a:xfrm flipH="1">
            <a:off x="9724258" y="1824953"/>
            <a:ext cx="335320" cy="335320"/>
          </a:xfrm>
          <a:prstGeom prst="ellipse">
            <a:avLst/>
          </a:prstGeom>
          <a:solidFill>
            <a:srgbClr val="0432FF">
              <a:alpha val="80784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3"/>
          <p:cNvSpPr/>
          <p:nvPr/>
        </p:nvSpPr>
        <p:spPr>
          <a:xfrm>
            <a:off x="7330243" y="0"/>
            <a:ext cx="45719" cy="685800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4"/>
          <p:cNvGrpSpPr/>
          <p:nvPr/>
        </p:nvGrpSpPr>
        <p:grpSpPr>
          <a:xfrm>
            <a:off x="4617957" y="1995868"/>
            <a:ext cx="7027709" cy="4027859"/>
            <a:chOff x="4617958" y="2127844"/>
            <a:chExt cx="6395596" cy="3665570"/>
          </a:xfrm>
        </p:grpSpPr>
        <p:pic>
          <p:nvPicPr>
            <p:cNvPr id="418" name="Google Shape;418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17958" y="2155592"/>
              <a:ext cx="2913909" cy="3637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87304" y="2127844"/>
              <a:ext cx="3026250" cy="36655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0" name="Google Shape;420;p34"/>
          <p:cNvPicPr preferRelativeResize="0"/>
          <p:nvPr/>
        </p:nvPicPr>
        <p:blipFill rotWithShape="1">
          <a:blip r:embed="rId5">
            <a:alphaModFix/>
          </a:blip>
          <a:srcRect b="0" l="20642" r="33870" t="0"/>
          <a:stretch/>
        </p:blipFill>
        <p:spPr>
          <a:xfrm>
            <a:off x="-153972" y="0"/>
            <a:ext cx="45908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4"/>
          <p:cNvSpPr txBox="1"/>
          <p:nvPr/>
        </p:nvSpPr>
        <p:spPr>
          <a:xfrm>
            <a:off x="4487159" y="141775"/>
            <a:ext cx="7158507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5117P SANTA MONICA &amp; LARRABEE NW  West Hollywood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Adults 18+ Weekly Impressions: 192,578</a:t>
            </a:r>
            <a:endParaRPr/>
          </a:p>
        </p:txBody>
      </p:sp>
      <p:sp>
        <p:nvSpPr>
          <p:cNvPr id="422" name="Google Shape;422;p34"/>
          <p:cNvSpPr/>
          <p:nvPr/>
        </p:nvSpPr>
        <p:spPr>
          <a:xfrm flipH="1">
            <a:off x="-27103" y="0"/>
            <a:ext cx="4590854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423;p34"/>
          <p:cNvGrpSpPr/>
          <p:nvPr/>
        </p:nvGrpSpPr>
        <p:grpSpPr>
          <a:xfrm>
            <a:off x="-744718" y="5213023"/>
            <a:ext cx="2886173" cy="2323708"/>
            <a:chOff x="-301658" y="-169682"/>
            <a:chExt cx="2886173" cy="2323708"/>
          </a:xfrm>
        </p:grpSpPr>
        <p:sp>
          <p:nvSpPr>
            <p:cNvPr id="424" name="Google Shape;424;p34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6244" y="-22302"/>
            <a:ext cx="7675756" cy="76441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7"/>
          <p:cNvGrpSpPr/>
          <p:nvPr/>
        </p:nvGrpSpPr>
        <p:grpSpPr>
          <a:xfrm>
            <a:off x="-3142186" y="-429914"/>
            <a:ext cx="9200086" cy="9023762"/>
            <a:chOff x="-2449201" y="-1357460"/>
            <a:chExt cx="9745547" cy="9572920"/>
          </a:xfrm>
        </p:grpSpPr>
        <p:sp>
          <p:nvSpPr>
            <p:cNvPr id="115" name="Google Shape;115;p17"/>
            <p:cNvSpPr/>
            <p:nvPr/>
          </p:nvSpPr>
          <p:spPr>
            <a:xfrm>
              <a:off x="-2183680" y="-1357460"/>
              <a:ext cx="9480026" cy="9572920"/>
            </a:xfrm>
            <a:prstGeom prst="ellipse">
              <a:avLst/>
            </a:prstGeom>
            <a:solidFill>
              <a:srgbClr val="0449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-2449201" y="-1357460"/>
              <a:ext cx="9598298" cy="95729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17"/>
          <p:cNvSpPr/>
          <p:nvPr/>
        </p:nvSpPr>
        <p:spPr>
          <a:xfrm>
            <a:off x="-60752" y="1999335"/>
            <a:ext cx="1023731" cy="102373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-817831" y="3210561"/>
            <a:ext cx="4368602" cy="9965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MISSION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-817831" y="4081967"/>
            <a:ext cx="5971722" cy="996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mental wellness campaigns to help people feel worthy, seen, and supported.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heart with a white background&#10;&#10;Description automatically generated" id="120" name="Google Shape;12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69794"/>
            <a:ext cx="863288" cy="882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3146" y="0"/>
            <a:ext cx="56093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5"/>
          <p:cNvSpPr txBox="1"/>
          <p:nvPr/>
        </p:nvSpPr>
        <p:spPr>
          <a:xfrm>
            <a:off x="475364" y="403135"/>
            <a:ext cx="6402630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2794P ARTESIA BLVD &amp; PERKINS 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Redondo Beach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Adults 18+ Weekly Impressions: 159,815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3" name="Google Shape;433;p35"/>
          <p:cNvGrpSpPr/>
          <p:nvPr/>
        </p:nvGrpSpPr>
        <p:grpSpPr>
          <a:xfrm>
            <a:off x="709560" y="1876130"/>
            <a:ext cx="6365751" cy="4216349"/>
            <a:chOff x="651360" y="1959863"/>
            <a:chExt cx="6723237" cy="4453129"/>
          </a:xfrm>
        </p:grpSpPr>
        <p:pic>
          <p:nvPicPr>
            <p:cNvPr id="434" name="Google Shape;43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1360" y="1959864"/>
              <a:ext cx="3440688" cy="4453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84816" y="1959863"/>
              <a:ext cx="3189781" cy="43079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6" name="Google Shape;436;p35"/>
          <p:cNvGrpSpPr/>
          <p:nvPr/>
        </p:nvGrpSpPr>
        <p:grpSpPr>
          <a:xfrm flipH="1">
            <a:off x="10171522" y="5213023"/>
            <a:ext cx="2886173" cy="2323708"/>
            <a:chOff x="-301658" y="-169682"/>
            <a:chExt cx="2886173" cy="2323708"/>
          </a:xfrm>
        </p:grpSpPr>
        <p:sp>
          <p:nvSpPr>
            <p:cNvPr id="437" name="Google Shape;437;p35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323" y="1714104"/>
            <a:ext cx="3147704" cy="222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8995" y="1714104"/>
            <a:ext cx="3491980" cy="230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7557" y="1714104"/>
            <a:ext cx="3864225" cy="254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1044" y="4260663"/>
            <a:ext cx="3341848" cy="235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6000" y="4176869"/>
            <a:ext cx="3509639" cy="233037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6"/>
          <p:cNvSpPr txBox="1"/>
          <p:nvPr/>
        </p:nvSpPr>
        <p:spPr>
          <a:xfrm>
            <a:off x="-461219" y="286842"/>
            <a:ext cx="1069972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2023 DEMOGRAPHICS: 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Hawthorne Blvd - Torrance 6306</a:t>
            </a:r>
            <a:endParaRPr/>
          </a:p>
        </p:txBody>
      </p:sp>
      <p:sp>
        <p:nvSpPr>
          <p:cNvPr id="450" name="Google Shape;450;p36"/>
          <p:cNvSpPr/>
          <p:nvPr/>
        </p:nvSpPr>
        <p:spPr>
          <a:xfrm>
            <a:off x="1049268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Age</a:t>
            </a:r>
            <a:endParaRPr/>
          </a:p>
        </p:txBody>
      </p:sp>
      <p:sp>
        <p:nvSpPr>
          <p:cNvPr id="451" name="Google Shape;451;p36"/>
          <p:cNvSpPr/>
          <p:nvPr/>
        </p:nvSpPr>
        <p:spPr>
          <a:xfrm>
            <a:off x="4557550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Race And Ethnicity</a:t>
            </a:r>
            <a:endParaRPr/>
          </a:p>
        </p:txBody>
      </p:sp>
      <p:sp>
        <p:nvSpPr>
          <p:cNvPr id="452" name="Google Shape;452;p36"/>
          <p:cNvSpPr/>
          <p:nvPr/>
        </p:nvSpPr>
        <p:spPr>
          <a:xfrm>
            <a:off x="8129780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Marital Status</a:t>
            </a:r>
            <a:endParaRPr/>
          </a:p>
        </p:txBody>
      </p:sp>
      <p:sp>
        <p:nvSpPr>
          <p:cNvPr id="453" name="Google Shape;453;p36"/>
          <p:cNvSpPr/>
          <p:nvPr/>
        </p:nvSpPr>
        <p:spPr>
          <a:xfrm>
            <a:off x="1014871" y="401635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Educational Attainment</a:t>
            </a:r>
            <a:endParaRPr/>
          </a:p>
        </p:txBody>
      </p:sp>
      <p:sp>
        <p:nvSpPr>
          <p:cNvPr id="454" name="Google Shape;454;p36"/>
          <p:cNvSpPr/>
          <p:nvPr/>
        </p:nvSpPr>
        <p:spPr>
          <a:xfrm>
            <a:off x="609600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Household Income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487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7213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0664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1043" y="4072689"/>
            <a:ext cx="3701989" cy="254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5774" y="4072689"/>
            <a:ext cx="3589865" cy="243455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7"/>
          <p:cNvSpPr txBox="1"/>
          <p:nvPr/>
        </p:nvSpPr>
        <p:spPr>
          <a:xfrm>
            <a:off x="368240" y="347852"/>
            <a:ext cx="114555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2023 DEMOGRAPHICS: </a:t>
            </a:r>
            <a:r>
              <a:rPr lang="en-US" sz="24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Inglewood 3253</a:t>
            </a:r>
            <a:endParaRPr/>
          </a:p>
        </p:txBody>
      </p:sp>
      <p:sp>
        <p:nvSpPr>
          <p:cNvPr id="465" name="Google Shape;465;p37"/>
          <p:cNvSpPr/>
          <p:nvPr/>
        </p:nvSpPr>
        <p:spPr>
          <a:xfrm>
            <a:off x="1049268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Age</a:t>
            </a:r>
            <a:endParaRPr/>
          </a:p>
        </p:txBody>
      </p:sp>
      <p:sp>
        <p:nvSpPr>
          <p:cNvPr id="466" name="Google Shape;466;p37"/>
          <p:cNvSpPr/>
          <p:nvPr/>
        </p:nvSpPr>
        <p:spPr>
          <a:xfrm>
            <a:off x="4557550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Race And Ethnicity</a:t>
            </a:r>
            <a:endParaRPr/>
          </a:p>
        </p:txBody>
      </p:sp>
      <p:sp>
        <p:nvSpPr>
          <p:cNvPr id="467" name="Google Shape;467;p37"/>
          <p:cNvSpPr/>
          <p:nvPr/>
        </p:nvSpPr>
        <p:spPr>
          <a:xfrm>
            <a:off x="8145542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Marital Status</a:t>
            </a:r>
            <a:endParaRPr/>
          </a:p>
        </p:txBody>
      </p:sp>
      <p:sp>
        <p:nvSpPr>
          <p:cNvPr id="468" name="Google Shape;468;p37"/>
          <p:cNvSpPr/>
          <p:nvPr/>
        </p:nvSpPr>
        <p:spPr>
          <a:xfrm>
            <a:off x="203447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Educational Attainment</a:t>
            </a:r>
            <a:endParaRPr/>
          </a:p>
        </p:txBody>
      </p:sp>
      <p:sp>
        <p:nvSpPr>
          <p:cNvPr id="469" name="Google Shape;469;p37"/>
          <p:cNvSpPr/>
          <p:nvPr/>
        </p:nvSpPr>
        <p:spPr>
          <a:xfrm>
            <a:off x="609600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Household Income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487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7213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0664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1043" y="4072689"/>
            <a:ext cx="3701989" cy="254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5774" y="4072689"/>
            <a:ext cx="3589865" cy="243455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8"/>
          <p:cNvSpPr txBox="1"/>
          <p:nvPr/>
        </p:nvSpPr>
        <p:spPr>
          <a:xfrm>
            <a:off x="368240" y="347852"/>
            <a:ext cx="114555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2023 DEMOGRAPHICS: </a:t>
            </a:r>
            <a:r>
              <a:rPr lang="en-US" sz="24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Redondo Beach 3093</a:t>
            </a:r>
            <a:endParaRPr/>
          </a:p>
        </p:txBody>
      </p:sp>
      <p:sp>
        <p:nvSpPr>
          <p:cNvPr id="480" name="Google Shape;480;p38"/>
          <p:cNvSpPr/>
          <p:nvPr/>
        </p:nvSpPr>
        <p:spPr>
          <a:xfrm>
            <a:off x="1049268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Age</a:t>
            </a:r>
            <a:endParaRPr/>
          </a:p>
        </p:txBody>
      </p:sp>
      <p:sp>
        <p:nvSpPr>
          <p:cNvPr id="481" name="Google Shape;481;p38"/>
          <p:cNvSpPr/>
          <p:nvPr/>
        </p:nvSpPr>
        <p:spPr>
          <a:xfrm>
            <a:off x="4557550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Race And Ethnicity</a:t>
            </a:r>
            <a:endParaRPr/>
          </a:p>
        </p:txBody>
      </p:sp>
      <p:sp>
        <p:nvSpPr>
          <p:cNvPr id="482" name="Google Shape;482;p38"/>
          <p:cNvSpPr/>
          <p:nvPr/>
        </p:nvSpPr>
        <p:spPr>
          <a:xfrm>
            <a:off x="8145542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Marital Status</a:t>
            </a:r>
            <a:endParaRPr/>
          </a:p>
        </p:txBody>
      </p:sp>
      <p:sp>
        <p:nvSpPr>
          <p:cNvPr id="483" name="Google Shape;483;p38"/>
          <p:cNvSpPr/>
          <p:nvPr/>
        </p:nvSpPr>
        <p:spPr>
          <a:xfrm>
            <a:off x="203447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Educational Attainment</a:t>
            </a:r>
            <a:endParaRPr/>
          </a:p>
        </p:txBody>
      </p:sp>
      <p:sp>
        <p:nvSpPr>
          <p:cNvPr id="484" name="Google Shape;484;p38"/>
          <p:cNvSpPr/>
          <p:nvPr/>
        </p:nvSpPr>
        <p:spPr>
          <a:xfrm>
            <a:off x="609600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Household Income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487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7213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0664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1043" y="4072689"/>
            <a:ext cx="3701989" cy="254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5774" y="4072689"/>
            <a:ext cx="3589865" cy="243455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9"/>
          <p:cNvSpPr txBox="1"/>
          <p:nvPr/>
        </p:nvSpPr>
        <p:spPr>
          <a:xfrm>
            <a:off x="368240" y="347852"/>
            <a:ext cx="114555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2023 DEMOGRAPHICS: </a:t>
            </a:r>
            <a:r>
              <a:rPr b="1" lang="en-US" sz="24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Torrance 2776</a:t>
            </a:r>
            <a:endParaRPr/>
          </a:p>
        </p:txBody>
      </p:sp>
      <p:sp>
        <p:nvSpPr>
          <p:cNvPr id="495" name="Google Shape;495;p39"/>
          <p:cNvSpPr/>
          <p:nvPr/>
        </p:nvSpPr>
        <p:spPr>
          <a:xfrm>
            <a:off x="1049268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Age</a:t>
            </a:r>
            <a:endParaRPr/>
          </a:p>
        </p:txBody>
      </p:sp>
      <p:sp>
        <p:nvSpPr>
          <p:cNvPr id="496" name="Google Shape;496;p39"/>
          <p:cNvSpPr/>
          <p:nvPr/>
        </p:nvSpPr>
        <p:spPr>
          <a:xfrm>
            <a:off x="4557550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Race And Ethnicity</a:t>
            </a:r>
            <a:endParaRPr/>
          </a:p>
        </p:txBody>
      </p:sp>
      <p:sp>
        <p:nvSpPr>
          <p:cNvPr id="497" name="Google Shape;497;p39"/>
          <p:cNvSpPr/>
          <p:nvPr/>
        </p:nvSpPr>
        <p:spPr>
          <a:xfrm>
            <a:off x="8145542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Marital Status</a:t>
            </a:r>
            <a:endParaRPr/>
          </a:p>
        </p:txBody>
      </p:sp>
      <p:sp>
        <p:nvSpPr>
          <p:cNvPr id="498" name="Google Shape;498;p39"/>
          <p:cNvSpPr/>
          <p:nvPr/>
        </p:nvSpPr>
        <p:spPr>
          <a:xfrm>
            <a:off x="203447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Educational Attainment</a:t>
            </a:r>
            <a:endParaRPr/>
          </a:p>
        </p:txBody>
      </p:sp>
      <p:sp>
        <p:nvSpPr>
          <p:cNvPr id="499" name="Google Shape;499;p39"/>
          <p:cNvSpPr/>
          <p:nvPr/>
        </p:nvSpPr>
        <p:spPr>
          <a:xfrm>
            <a:off x="609600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Household Income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487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7213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0664" y="1382147"/>
            <a:ext cx="3762232" cy="26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1043" y="4072689"/>
            <a:ext cx="3701989" cy="254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5774" y="4072689"/>
            <a:ext cx="3589865" cy="243455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0"/>
          <p:cNvSpPr txBox="1"/>
          <p:nvPr/>
        </p:nvSpPr>
        <p:spPr>
          <a:xfrm>
            <a:off x="368240" y="347852"/>
            <a:ext cx="114555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2023 DEMOGRAPHICS: </a:t>
            </a:r>
            <a:r>
              <a:rPr lang="en-US" sz="24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Hermosa Beach 2692</a:t>
            </a:r>
            <a:endParaRPr/>
          </a:p>
        </p:txBody>
      </p:sp>
      <p:sp>
        <p:nvSpPr>
          <p:cNvPr id="510" name="Google Shape;510;p40"/>
          <p:cNvSpPr/>
          <p:nvPr/>
        </p:nvSpPr>
        <p:spPr>
          <a:xfrm>
            <a:off x="1049268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Age</a:t>
            </a:r>
            <a:endParaRPr/>
          </a:p>
        </p:txBody>
      </p:sp>
      <p:sp>
        <p:nvSpPr>
          <p:cNvPr id="511" name="Google Shape;511;p40"/>
          <p:cNvSpPr/>
          <p:nvPr/>
        </p:nvSpPr>
        <p:spPr>
          <a:xfrm>
            <a:off x="4557550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Race And Ethnicity</a:t>
            </a:r>
            <a:endParaRPr/>
          </a:p>
        </p:txBody>
      </p:sp>
      <p:sp>
        <p:nvSpPr>
          <p:cNvPr id="512" name="Google Shape;512;p40"/>
          <p:cNvSpPr/>
          <p:nvPr/>
        </p:nvSpPr>
        <p:spPr>
          <a:xfrm>
            <a:off x="8145542" y="1217769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Marital Status</a:t>
            </a:r>
            <a:endParaRPr/>
          </a:p>
        </p:txBody>
      </p:sp>
      <p:sp>
        <p:nvSpPr>
          <p:cNvPr id="513" name="Google Shape;513;p40"/>
          <p:cNvSpPr/>
          <p:nvPr/>
        </p:nvSpPr>
        <p:spPr>
          <a:xfrm>
            <a:off x="203447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Educational Attainment</a:t>
            </a:r>
            <a:endParaRPr/>
          </a:p>
        </p:txBody>
      </p:sp>
      <p:sp>
        <p:nvSpPr>
          <p:cNvPr id="514" name="Google Shape;514;p40"/>
          <p:cNvSpPr/>
          <p:nvPr/>
        </p:nvSpPr>
        <p:spPr>
          <a:xfrm>
            <a:off x="6096000" y="3999827"/>
            <a:ext cx="3341848" cy="3358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Household Income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A4B86"/>
            </a:gs>
            <a:gs pos="50000">
              <a:srgbClr val="7990BA"/>
            </a:gs>
            <a:gs pos="75000">
              <a:srgbClr val="A0B3D4"/>
            </a:gs>
            <a:gs pos="87500">
              <a:srgbClr val="B4C4E1"/>
            </a:gs>
            <a:gs pos="100000">
              <a:srgbClr val="C5D3ED"/>
            </a:gs>
          </a:gsLst>
          <a:lin ang="5400000" scaled="0"/>
        </a:gra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165701" y="1926891"/>
            <a:ext cx="6117738" cy="2623218"/>
          </a:xfrm>
          <a:prstGeom prst="rect">
            <a:avLst/>
          </a:prstGeom>
          <a:gradFill>
            <a:gsLst>
              <a:gs pos="0">
                <a:srgbClr val="5982CB"/>
              </a:gs>
              <a:gs pos="71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861127" y="2312561"/>
            <a:ext cx="497626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IT’S TIME TO UNITE TO HEAL AROUND MENTAL HEALTH.</a:t>
            </a: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3">
            <a:alphaModFix/>
          </a:blip>
          <a:srcRect b="20160" l="0" r="0" t="20161"/>
          <a:stretch/>
        </p:blipFill>
        <p:spPr>
          <a:xfrm>
            <a:off x="6511637" y="-2681"/>
            <a:ext cx="5360099" cy="686068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3491345" y="6442363"/>
            <a:ext cx="302029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– Menta Health America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9"/>
          <p:cNvGrpSpPr/>
          <p:nvPr/>
        </p:nvGrpSpPr>
        <p:grpSpPr>
          <a:xfrm>
            <a:off x="506202" y="125806"/>
            <a:ext cx="11179595" cy="6864586"/>
            <a:chOff x="661356" y="175412"/>
            <a:chExt cx="11179595" cy="6864586"/>
          </a:xfrm>
        </p:grpSpPr>
        <p:sp>
          <p:nvSpPr>
            <p:cNvPr id="136" name="Google Shape;136;p19"/>
            <p:cNvSpPr txBox="1"/>
            <p:nvPr/>
          </p:nvSpPr>
          <p:spPr>
            <a:xfrm>
              <a:off x="661356" y="175412"/>
              <a:ext cx="81916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3359FF"/>
                  </a:solidFill>
                  <a:latin typeface="Poppins"/>
                  <a:ea typeface="Poppins"/>
                  <a:cs typeface="Poppins"/>
                  <a:sym typeface="Poppins"/>
                </a:rPr>
                <a:t>LOS ANGELES SUICIDE RATES - 2023</a:t>
              </a:r>
              <a:endParaRPr/>
            </a:p>
          </p:txBody>
        </p:sp>
        <p:grpSp>
          <p:nvGrpSpPr>
            <p:cNvPr id="137" name="Google Shape;137;p19"/>
            <p:cNvGrpSpPr/>
            <p:nvPr/>
          </p:nvGrpSpPr>
          <p:grpSpPr>
            <a:xfrm>
              <a:off x="666241" y="1382550"/>
              <a:ext cx="10872167" cy="5018250"/>
              <a:chOff x="666428" y="1382550"/>
              <a:chExt cx="11288331" cy="5018250"/>
            </a:xfrm>
          </p:grpSpPr>
          <p:sp>
            <p:nvSpPr>
              <p:cNvPr id="138" name="Google Shape;138;p19"/>
              <p:cNvSpPr/>
              <p:nvPr/>
            </p:nvSpPr>
            <p:spPr>
              <a:xfrm>
                <a:off x="666428" y="1382550"/>
                <a:ext cx="5598041" cy="5018250"/>
              </a:xfrm>
              <a:prstGeom prst="rect">
                <a:avLst/>
              </a:prstGeom>
              <a:solidFill>
                <a:srgbClr val="F2F2F2">
                  <a:alpha val="91764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9"/>
              <p:cNvSpPr/>
              <p:nvPr/>
            </p:nvSpPr>
            <p:spPr>
              <a:xfrm>
                <a:off x="6356718" y="1382551"/>
                <a:ext cx="5598041" cy="501824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" name="Google Shape;140;p19"/>
            <p:cNvSpPr/>
            <p:nvPr/>
          </p:nvSpPr>
          <p:spPr>
            <a:xfrm>
              <a:off x="703219" y="2177128"/>
              <a:ext cx="5391660" cy="4370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8th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leading cause of premature death</a:t>
              </a:r>
              <a:br>
                <a:rPr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among Los Angeles County residents </a:t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2B2D7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829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suicide deaths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age-adjusted rate of suicide deaths was 7.6 per 100,000 residents 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3,399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non-fatal suicide attempts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among Los Angeles County residents treated in California hospitals or emergency departments 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33%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suicide deaths involved a firearm</a:t>
              </a:r>
              <a:br>
                <a:rPr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270 total suicide deaths in Los Angeles County </a:t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6449291" y="2177128"/>
              <a:ext cx="4807527" cy="4862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3rd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leading cause of premature death</a:t>
              </a:r>
              <a:br>
                <a:rPr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among Los Angeles County residents 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2B2D7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102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youth suicide deaths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age-adjusted rate of youth suicide deaths was 5.3 per 100,000 residents 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1502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non-fatal suicide attempts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among Los Angeles County residents treated in California hospitals or emergency departments 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19</a:t>
              </a:r>
              <a:br>
                <a:rPr lang="en-US" sz="1600">
                  <a:solidFill>
                    <a:srgbClr val="2B2D7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suicide deaths involved a firearm</a:t>
              </a:r>
              <a:br>
                <a:rPr lang="en-US" sz="1600">
                  <a:solidFill>
                    <a:srgbClr val="0432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among Los Angeles County youth 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6449291" y="1382550"/>
              <a:ext cx="5391660" cy="561516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FOR YOUTH AGES</a:t>
              </a:r>
              <a:endParaRPr b="1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661356" y="1382551"/>
              <a:ext cx="5391660" cy="5615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txBody>
            <a:bodyPr anchorCtr="0" anchor="ctr" bIns="45700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FOR ALL AGES</a:t>
              </a:r>
              <a:endParaRPr b="1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66350"/>
            <a:ext cx="5228426" cy="372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5624623" y="567014"/>
            <a:ext cx="6567377" cy="6858000"/>
          </a:xfrm>
          <a:prstGeom prst="rect">
            <a:avLst/>
          </a:prstGeom>
          <a:solidFill>
            <a:srgbClr val="F2F2F2">
              <a:alpha val="7764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6411823" y="567014"/>
            <a:ext cx="6280259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INTRODUCING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YOU ARE ENOUGH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Societal Healing</a:t>
            </a:r>
            <a:endParaRPr/>
          </a:p>
        </p:txBody>
      </p:sp>
      <p:sp>
        <p:nvSpPr>
          <p:cNvPr id="152" name="Google Shape;152;p20"/>
          <p:cNvSpPr/>
          <p:nvPr/>
        </p:nvSpPr>
        <p:spPr>
          <a:xfrm>
            <a:off x="6134979" y="2505220"/>
            <a:ext cx="4972493" cy="341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0005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flagship Giving Purpose Organization mental wellness campaign founded in April 2020 by Cathy Caplener.</a:t>
            </a:r>
            <a:endParaRPr/>
          </a:p>
          <a:p>
            <a:pPr indent="69850" lvl="0" marL="5715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0005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- Provide “Share it Forward” societal healing campaigns featuring the words YOU ARE ENOUGH via billboards, merchandise, and events.  </a:t>
            </a:r>
            <a:endParaRPr/>
          </a:p>
          <a:p>
            <a:pPr indent="0" lvl="0" marL="1143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7150" lvl="0" marL="17145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432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432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3" name="Google Shape;153;p20"/>
          <p:cNvGrpSpPr/>
          <p:nvPr/>
        </p:nvGrpSpPr>
        <p:grpSpPr>
          <a:xfrm flipH="1">
            <a:off x="10305992" y="5213023"/>
            <a:ext cx="2886173" cy="2323708"/>
            <a:chOff x="-301658" y="-169682"/>
            <a:chExt cx="2886173" cy="2323708"/>
          </a:xfrm>
        </p:grpSpPr>
        <p:sp>
          <p:nvSpPr>
            <p:cNvPr id="154" name="Google Shape;154;p20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20"/>
          <p:cNvSpPr txBox="1"/>
          <p:nvPr/>
        </p:nvSpPr>
        <p:spPr>
          <a:xfrm>
            <a:off x="947591" y="6015541"/>
            <a:ext cx="85329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Empowering YOU To HELP others feel worthy, seen, and supported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/>
        </p:nvSpPr>
        <p:spPr>
          <a:xfrm>
            <a:off x="694339" y="207750"/>
            <a:ext cx="71585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TARGET AUDIENCE</a:t>
            </a:r>
            <a:endParaRPr/>
          </a:p>
        </p:txBody>
      </p:sp>
      <p:grpSp>
        <p:nvGrpSpPr>
          <p:cNvPr id="163" name="Google Shape;163;p21"/>
          <p:cNvGrpSpPr/>
          <p:nvPr/>
        </p:nvGrpSpPr>
        <p:grpSpPr>
          <a:xfrm flipH="1">
            <a:off x="10269263" y="5213023"/>
            <a:ext cx="2886173" cy="2323708"/>
            <a:chOff x="-301658" y="-169682"/>
            <a:chExt cx="2886173" cy="2323708"/>
          </a:xfrm>
        </p:grpSpPr>
        <p:sp>
          <p:nvSpPr>
            <p:cNvPr id="164" name="Google Shape;164;p21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21"/>
          <p:cNvSpPr txBox="1"/>
          <p:nvPr/>
        </p:nvSpPr>
        <p:spPr>
          <a:xfrm>
            <a:off x="7583540" y="-253915"/>
            <a:ext cx="242374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1098853" y="6127030"/>
            <a:ext cx="675399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We All Need To Feel Worthy!</a:t>
            </a:r>
            <a:endParaRPr/>
          </a:p>
        </p:txBody>
      </p:sp>
      <p:sp>
        <p:nvSpPr>
          <p:cNvPr id="168" name="Google Shape;168;p21"/>
          <p:cNvSpPr/>
          <p:nvPr/>
        </p:nvSpPr>
        <p:spPr>
          <a:xfrm>
            <a:off x="694339" y="1377301"/>
            <a:ext cx="4524866" cy="1027522"/>
          </a:xfrm>
          <a:prstGeom prst="rect">
            <a:avLst/>
          </a:prstGeom>
          <a:gradFill>
            <a:gsLst>
              <a:gs pos="0">
                <a:srgbClr val="EBF0F9"/>
              </a:gs>
              <a:gs pos="59000">
                <a:srgbClr val="A9BEE4"/>
              </a:gs>
              <a:gs pos="90000">
                <a:srgbClr val="C5D3ED"/>
              </a:gs>
              <a:gs pos="100000">
                <a:srgbClr val="A9BEE4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182875" spcFirstLastPara="1" rIns="18287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South Bay of Los Angeles, LA County, and the United States.</a:t>
            </a:r>
            <a:endParaRPr/>
          </a:p>
        </p:txBody>
      </p:sp>
      <p:sp>
        <p:nvSpPr>
          <p:cNvPr id="169" name="Google Shape;169;p21"/>
          <p:cNvSpPr/>
          <p:nvPr/>
        </p:nvSpPr>
        <p:spPr>
          <a:xfrm>
            <a:off x="694339" y="2896966"/>
            <a:ext cx="4524866" cy="1027522"/>
          </a:xfrm>
          <a:prstGeom prst="rect">
            <a:avLst/>
          </a:prstGeom>
          <a:gradFill>
            <a:gsLst>
              <a:gs pos="0">
                <a:srgbClr val="EFF2F9"/>
              </a:gs>
              <a:gs pos="83000">
                <a:srgbClr val="A9BEE4"/>
              </a:gs>
              <a:gs pos="100000">
                <a:srgbClr val="A9BEE4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182875" spcFirstLastPara="1" rIns="18287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LGBTQ, veteran, senior, disabled, people of color, and underserved communities.</a:t>
            </a:r>
            <a:endParaRPr/>
          </a:p>
        </p:txBody>
      </p:sp>
      <p:sp>
        <p:nvSpPr>
          <p:cNvPr id="170" name="Google Shape;170;p21"/>
          <p:cNvSpPr/>
          <p:nvPr/>
        </p:nvSpPr>
        <p:spPr>
          <a:xfrm>
            <a:off x="694339" y="4301384"/>
            <a:ext cx="4524866" cy="1281474"/>
          </a:xfrm>
          <a:prstGeom prst="rect">
            <a:avLst/>
          </a:prstGeom>
          <a:gradFill>
            <a:gsLst>
              <a:gs pos="0">
                <a:srgbClr val="D3DDF1"/>
              </a:gs>
              <a:gs pos="83000">
                <a:srgbClr val="A9BEE4"/>
              </a:gs>
              <a:gs pos="100000">
                <a:srgbClr val="A9BEE4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182875" spcFirstLastPara="1" rIns="18287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 Bay businesses including schools, churches, adoption agencies, recovery, disabled, and homeless centers.</a:t>
            </a:r>
            <a:endParaRPr/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1506" y="275720"/>
            <a:ext cx="3742403" cy="6127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FEFE"/>
            </a:gs>
            <a:gs pos="8000">
              <a:srgbClr val="FEFEFE"/>
            </a:gs>
            <a:gs pos="60000">
              <a:srgbClr val="FFFFFF">
                <a:alpha val="0"/>
              </a:srgbClr>
            </a:gs>
            <a:gs pos="100000">
              <a:srgbClr val="FFFFFF">
                <a:alpha val="0"/>
              </a:srgbClr>
            </a:gs>
          </a:gsLst>
          <a:lin ang="0" scaled="0"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sign with white text&#10;&#10;Description automatically generated" id="177" name="Google Shape;1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 flipH="1">
            <a:off x="479112" y="349942"/>
            <a:ext cx="469646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8000">
                <a:schemeClr val="lt1"/>
              </a:gs>
              <a:gs pos="6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p22"/>
          <p:cNvGrpSpPr/>
          <p:nvPr/>
        </p:nvGrpSpPr>
        <p:grpSpPr>
          <a:xfrm>
            <a:off x="-744718" y="5213023"/>
            <a:ext cx="2886173" cy="2323708"/>
            <a:chOff x="-301658" y="-169682"/>
            <a:chExt cx="2886173" cy="2323708"/>
          </a:xfrm>
        </p:grpSpPr>
        <p:sp>
          <p:nvSpPr>
            <p:cNvPr id="180" name="Google Shape;180;p22"/>
            <p:cNvSpPr/>
            <p:nvPr/>
          </p:nvSpPr>
          <p:spPr>
            <a:xfrm>
              <a:off x="-301658" y="-169682"/>
              <a:ext cx="1979629" cy="1979629"/>
            </a:xfrm>
            <a:prstGeom prst="ellipse">
              <a:avLst/>
            </a:prstGeom>
            <a:solidFill>
              <a:srgbClr val="0432FF">
                <a:alpha val="80784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2"/>
            <p:cNvSpPr/>
            <p:nvPr/>
          </p:nvSpPr>
          <p:spPr>
            <a:xfrm>
              <a:off x="966246" y="535757"/>
              <a:ext cx="1618269" cy="1618269"/>
            </a:xfrm>
            <a:prstGeom prst="ellipse">
              <a:avLst/>
            </a:prstGeom>
            <a:solidFill>
              <a:schemeClr val="lt1">
                <a:alpha val="8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22"/>
          <p:cNvSpPr txBox="1"/>
          <p:nvPr/>
        </p:nvSpPr>
        <p:spPr>
          <a:xfrm>
            <a:off x="5350488" y="363789"/>
            <a:ext cx="671806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432FF"/>
                </a:solidFill>
                <a:latin typeface="Poppins"/>
                <a:ea typeface="Poppins"/>
                <a:cs typeface="Poppins"/>
                <a:sym typeface="Poppins"/>
              </a:rPr>
              <a:t>OUR PROGRESS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And Saving Lives</a:t>
            </a:r>
            <a:endParaRPr/>
          </a:p>
        </p:txBody>
      </p:sp>
      <p:grpSp>
        <p:nvGrpSpPr>
          <p:cNvPr id="183" name="Google Shape;183;p22"/>
          <p:cNvGrpSpPr/>
          <p:nvPr/>
        </p:nvGrpSpPr>
        <p:grpSpPr>
          <a:xfrm>
            <a:off x="5219646" y="1955519"/>
            <a:ext cx="6393234" cy="4247318"/>
            <a:chOff x="5352015" y="2377440"/>
            <a:chExt cx="6085840" cy="3581662"/>
          </a:xfrm>
        </p:grpSpPr>
        <p:sp>
          <p:nvSpPr>
            <p:cNvPr id="184" name="Google Shape;184;p22"/>
            <p:cNvSpPr/>
            <p:nvPr/>
          </p:nvSpPr>
          <p:spPr>
            <a:xfrm>
              <a:off x="5392655" y="2418080"/>
              <a:ext cx="6045200" cy="3541022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5352015" y="2377440"/>
              <a:ext cx="6045200" cy="354102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2"/>
          <p:cNvSpPr txBox="1"/>
          <p:nvPr/>
        </p:nvSpPr>
        <p:spPr>
          <a:xfrm>
            <a:off x="5414687" y="1680060"/>
            <a:ext cx="6045843" cy="5047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Launched 2500 billboards nationwide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Successfully organized two, YOU ARE ENOUGH, 5Ks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Received $100,000 in donations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Awarded a $50,000 grant  from the LA County Department of Mental Health annual Take Action LA campaign.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Teamed up with major sponsors including Skechers, and Kinecta. Credit Union, Murad, Jersey Mike’s Subs, and Raising Cane’s.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/>
          <p:nvPr/>
        </p:nvSpPr>
        <p:spPr>
          <a:xfrm>
            <a:off x="6363064" y="0"/>
            <a:ext cx="5864726" cy="6858000"/>
          </a:xfrm>
          <a:prstGeom prst="rect">
            <a:avLst/>
          </a:prstGeom>
          <a:solidFill>
            <a:srgbClr val="F2F2F2">
              <a:alpha val="7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261754" y="296399"/>
            <a:ext cx="4086726" cy="633953"/>
          </a:xfrm>
          <a:prstGeom prst="roundRect">
            <a:avLst>
              <a:gd fmla="val 50000" name="adj"/>
            </a:avLst>
          </a:prstGeom>
          <a:solidFill>
            <a:srgbClr val="0432FF"/>
          </a:solidFill>
          <a:ln>
            <a:noFill/>
          </a:ln>
        </p:spPr>
        <p:txBody>
          <a:bodyPr anchorCtr="0" anchor="ctr" bIns="45700" lIns="640075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Billboard Impressions </a:t>
            </a:r>
            <a:endParaRPr/>
          </a:p>
        </p:txBody>
      </p:sp>
      <p:sp>
        <p:nvSpPr>
          <p:cNvPr id="194" name="Google Shape;194;p23"/>
          <p:cNvSpPr/>
          <p:nvPr/>
        </p:nvSpPr>
        <p:spPr>
          <a:xfrm>
            <a:off x="300827" y="330192"/>
            <a:ext cx="566368" cy="56636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335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195" name="Google Shape;195;p23"/>
          <p:cNvSpPr/>
          <p:nvPr/>
        </p:nvSpPr>
        <p:spPr>
          <a:xfrm>
            <a:off x="300827" y="947619"/>
            <a:ext cx="5642773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million – Lamar Advertising nationwide PSA campaign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million – Pride billboard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million – Spanish billboard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million – 5K billboard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million – Campaign flagship South Bay billboards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*10 lives saved (documented)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(SEE DEMOGRAPHICS FOR SOUTHBAY BILLBOARDS IN APPENDIX)</a:t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300827" y="3480404"/>
            <a:ext cx="4086726" cy="633953"/>
          </a:xfrm>
          <a:prstGeom prst="roundRect">
            <a:avLst>
              <a:gd fmla="val 50000" name="adj"/>
            </a:avLst>
          </a:prstGeom>
          <a:solidFill>
            <a:srgbClr val="0432FF"/>
          </a:solidFill>
          <a:ln>
            <a:noFill/>
          </a:ln>
        </p:spPr>
        <p:txBody>
          <a:bodyPr anchorCtr="0" anchor="ctr" bIns="45700" lIns="640075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Merchandise Hand-Outs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409172" y="3514196"/>
            <a:ext cx="566368" cy="56636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335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/>
          </a:p>
        </p:txBody>
      </p:sp>
      <p:sp>
        <p:nvSpPr>
          <p:cNvPr id="198" name="Google Shape;198;p23"/>
          <p:cNvSpPr/>
          <p:nvPr/>
        </p:nvSpPr>
        <p:spPr>
          <a:xfrm>
            <a:off x="300827" y="4261742"/>
            <a:ext cx="569514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5Ks – 1000 participants (bags, shirts, wristbands, stickers, license plates, hats)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 t-shirts/wristbands at Inglewood LA County Department of Mental Health Take Action LA campaign with 3000 in attendance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10,000 wristbands at Skechers Friendship Walk 2023 with 20,000 in attendance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*Note – The Spanish community has purchased the most merchandise </a:t>
            </a:r>
            <a:endParaRPr/>
          </a:p>
        </p:txBody>
      </p:sp>
      <p:sp>
        <p:nvSpPr>
          <p:cNvPr id="199" name="Google Shape;199;p23"/>
          <p:cNvSpPr/>
          <p:nvPr/>
        </p:nvSpPr>
        <p:spPr>
          <a:xfrm>
            <a:off x="6545944" y="330192"/>
            <a:ext cx="4086726" cy="633953"/>
          </a:xfrm>
          <a:prstGeom prst="roundRect">
            <a:avLst>
              <a:gd fmla="val 50000" name="adj"/>
            </a:avLst>
          </a:prstGeom>
          <a:solidFill>
            <a:srgbClr val="0432FF"/>
          </a:solidFill>
          <a:ln>
            <a:noFill/>
          </a:ln>
        </p:spPr>
        <p:txBody>
          <a:bodyPr anchorCtr="0" anchor="ctr" bIns="45700" lIns="640075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Campaign Gear Distribution/Sales</a:t>
            </a:r>
            <a:endParaRPr/>
          </a:p>
        </p:txBody>
      </p:sp>
      <p:sp>
        <p:nvSpPr>
          <p:cNvPr id="200" name="Google Shape;200;p23"/>
          <p:cNvSpPr/>
          <p:nvPr/>
        </p:nvSpPr>
        <p:spPr>
          <a:xfrm>
            <a:off x="6585017" y="363985"/>
            <a:ext cx="566368" cy="56636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335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/>
          </a:p>
        </p:txBody>
      </p:sp>
      <p:sp>
        <p:nvSpPr>
          <p:cNvPr id="201" name="Google Shape;201;p23"/>
          <p:cNvSpPr/>
          <p:nvPr/>
        </p:nvSpPr>
        <p:spPr>
          <a:xfrm>
            <a:off x="6585017" y="981412"/>
            <a:ext cx="5642773" cy="227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10,000 wristbands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yard signs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t-shirts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hoodies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hats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license plate holders</a:t>
            </a:r>
            <a:endParaRPr/>
          </a:p>
        </p:txBody>
      </p:sp>
      <p:sp>
        <p:nvSpPr>
          <p:cNvPr id="202" name="Google Shape;202;p23"/>
          <p:cNvSpPr/>
          <p:nvPr/>
        </p:nvSpPr>
        <p:spPr>
          <a:xfrm>
            <a:off x="6585017" y="3400605"/>
            <a:ext cx="4086726" cy="633953"/>
          </a:xfrm>
          <a:prstGeom prst="roundRect">
            <a:avLst>
              <a:gd fmla="val 50000" name="adj"/>
            </a:avLst>
          </a:prstGeom>
          <a:solidFill>
            <a:srgbClr val="0432FF"/>
          </a:solidFill>
          <a:ln>
            <a:noFill/>
          </a:ln>
        </p:spPr>
        <p:txBody>
          <a:bodyPr anchorCtr="0" anchor="ctr" bIns="45700" lIns="640075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Volunteer Program</a:t>
            </a:r>
            <a:endParaRPr/>
          </a:p>
        </p:txBody>
      </p:sp>
      <p:sp>
        <p:nvSpPr>
          <p:cNvPr id="203" name="Google Shape;203;p23"/>
          <p:cNvSpPr/>
          <p:nvPr/>
        </p:nvSpPr>
        <p:spPr>
          <a:xfrm>
            <a:off x="6624090" y="3434398"/>
            <a:ext cx="566368" cy="56636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335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/>
          </a:p>
        </p:txBody>
      </p:sp>
      <p:sp>
        <p:nvSpPr>
          <p:cNvPr id="204" name="Google Shape;204;p23"/>
          <p:cNvSpPr/>
          <p:nvPr/>
        </p:nvSpPr>
        <p:spPr>
          <a:xfrm>
            <a:off x="6624090" y="4092465"/>
            <a:ext cx="564277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volunteers</a:t>
            </a:r>
            <a:endParaRPr/>
          </a:p>
        </p:txBody>
      </p:sp>
      <p:sp>
        <p:nvSpPr>
          <p:cNvPr id="205" name="Google Shape;205;p23"/>
          <p:cNvSpPr/>
          <p:nvPr/>
        </p:nvSpPr>
        <p:spPr>
          <a:xfrm>
            <a:off x="6624090" y="5044300"/>
            <a:ext cx="4086726" cy="633953"/>
          </a:xfrm>
          <a:prstGeom prst="roundRect">
            <a:avLst>
              <a:gd fmla="val 50000" name="adj"/>
            </a:avLst>
          </a:prstGeom>
          <a:solidFill>
            <a:srgbClr val="0432FF"/>
          </a:solidFill>
          <a:ln>
            <a:noFill/>
          </a:ln>
        </p:spPr>
        <p:txBody>
          <a:bodyPr anchorCtr="0" anchor="ctr" bIns="45700" lIns="640075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Mailing List</a:t>
            </a:r>
            <a:endParaRPr/>
          </a:p>
        </p:txBody>
      </p:sp>
      <p:sp>
        <p:nvSpPr>
          <p:cNvPr id="206" name="Google Shape;206;p23"/>
          <p:cNvSpPr/>
          <p:nvPr/>
        </p:nvSpPr>
        <p:spPr>
          <a:xfrm>
            <a:off x="6663163" y="5078093"/>
            <a:ext cx="566368" cy="56636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335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/>
          </a:p>
        </p:txBody>
      </p:sp>
      <p:sp>
        <p:nvSpPr>
          <p:cNvPr id="207" name="Google Shape;207;p23"/>
          <p:cNvSpPr/>
          <p:nvPr/>
        </p:nvSpPr>
        <p:spPr>
          <a:xfrm>
            <a:off x="6663163" y="5736160"/>
            <a:ext cx="564277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1100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/>
          <p:nvPr/>
        </p:nvSpPr>
        <p:spPr>
          <a:xfrm>
            <a:off x="628233" y="247191"/>
            <a:ext cx="715850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2025 GOALS</a:t>
            </a:r>
            <a:endParaRPr/>
          </a:p>
        </p:txBody>
      </p:sp>
      <p:graphicFrame>
        <p:nvGraphicFramePr>
          <p:cNvPr id="214" name="Google Shape;214;p24"/>
          <p:cNvGraphicFramePr/>
          <p:nvPr/>
        </p:nvGraphicFramePr>
        <p:xfrm>
          <a:off x="959823" y="18708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{D4B9AAFA-728A-4E4B-BFD7-66C3B6B7BADB}</a:tableStyleId>
              </a:tblPr>
              <a:tblGrid>
                <a:gridCol w="3424125"/>
                <a:gridCol w="3424125"/>
                <a:gridCol w="3424125"/>
              </a:tblGrid>
              <a:tr h="1408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8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8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5" name="Google Shape;215;p24"/>
          <p:cNvSpPr/>
          <p:nvPr/>
        </p:nvSpPr>
        <p:spPr>
          <a:xfrm>
            <a:off x="1194245" y="2098521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Launch a billboard in every state capital during 2025 May Mental Health Awareness Month.</a:t>
            </a:r>
            <a:endParaRPr/>
          </a:p>
        </p:txBody>
      </p:sp>
      <p:sp>
        <p:nvSpPr>
          <p:cNvPr id="216" name="Google Shape;216;p24"/>
          <p:cNvSpPr/>
          <p:nvPr/>
        </p:nvSpPr>
        <p:spPr>
          <a:xfrm>
            <a:off x="7921883" y="2098521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Triple the YOU ARE ENOUGH 5K attendance to 1,000. </a:t>
            </a:r>
            <a:endParaRPr/>
          </a:p>
        </p:txBody>
      </p:sp>
      <p:sp>
        <p:nvSpPr>
          <p:cNvPr id="217" name="Google Shape;217;p24"/>
          <p:cNvSpPr/>
          <p:nvPr/>
        </p:nvSpPr>
        <p:spPr>
          <a:xfrm>
            <a:off x="1193354" y="3468622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Hold five, YOU ARE ENOUGH 5K, virtual walks throughout Los Angeles county.</a:t>
            </a:r>
            <a:endParaRPr/>
          </a:p>
        </p:txBody>
      </p:sp>
      <p:sp>
        <p:nvSpPr>
          <p:cNvPr id="218" name="Google Shape;218;p24"/>
          <p:cNvSpPr/>
          <p:nvPr/>
        </p:nvSpPr>
        <p:spPr>
          <a:xfrm>
            <a:off x="4588488" y="3468622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Sell merchandise at big-box stores.</a:t>
            </a:r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7983622" y="3468622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Create an influencer program.</a:t>
            </a:r>
            <a:endParaRPr/>
          </a:p>
        </p:txBody>
      </p:sp>
      <p:sp>
        <p:nvSpPr>
          <p:cNvPr id="220" name="Google Shape;220;p24"/>
          <p:cNvSpPr/>
          <p:nvPr/>
        </p:nvSpPr>
        <p:spPr>
          <a:xfrm>
            <a:off x="4588488" y="4838723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Launch a Hermosa Pride Billboard</a:t>
            </a:r>
            <a:endParaRPr/>
          </a:p>
        </p:txBody>
      </p:sp>
      <p:sp>
        <p:nvSpPr>
          <p:cNvPr id="221" name="Google Shape;221;p24"/>
          <p:cNvSpPr/>
          <p:nvPr/>
        </p:nvSpPr>
        <p:spPr>
          <a:xfrm>
            <a:off x="1193354" y="4838723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Hold a YOU ARE ENOUGH day in the South Bay.</a:t>
            </a: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7983622" y="4838723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Team up with LA County Department of Mental Health for Mental Health Awareness Month  </a:t>
            </a:r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4588487" y="2098521"/>
            <a:ext cx="3014133" cy="956734"/>
          </a:xfrm>
          <a:prstGeom prst="roundRect">
            <a:avLst>
              <a:gd fmla="val 13126" name="adj"/>
            </a:avLst>
          </a:prstGeom>
          <a:solidFill>
            <a:srgbClr val="0432FF"/>
          </a:solidFill>
          <a:ln>
            <a:noFill/>
          </a:ln>
          <a:effectLst>
            <a:outerShdw blurRad="1143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Team up with Redondo Union High School, Fusion Academy, and Inglewood High School.</a:t>
            </a:r>
            <a:endParaRPr/>
          </a:p>
        </p:txBody>
      </p:sp>
      <p:sp>
        <p:nvSpPr>
          <p:cNvPr id="224" name="Google Shape;224;p24"/>
          <p:cNvSpPr txBox="1"/>
          <p:nvPr/>
        </p:nvSpPr>
        <p:spPr>
          <a:xfrm>
            <a:off x="1193354" y="936070"/>
            <a:ext cx="32086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We Need Your Help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2013 - 2022 Theme">
  <a:themeElements>
    <a:clrScheme name="Office 2013 - 2022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